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80" r:id="rId4"/>
    <p:sldId id="262" r:id="rId5"/>
    <p:sldId id="258" r:id="rId6"/>
    <p:sldId id="263" r:id="rId7"/>
    <p:sldId id="261" r:id="rId8"/>
    <p:sldId id="269" r:id="rId9"/>
    <p:sldId id="267" r:id="rId10"/>
    <p:sldId id="260" r:id="rId11"/>
    <p:sldId id="271" r:id="rId12"/>
    <p:sldId id="270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1" r:id="rId21"/>
    <p:sldId id="283" r:id="rId22"/>
    <p:sldId id="282" r:id="rId23"/>
    <p:sldId id="279" r:id="rId24"/>
    <p:sldId id="26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3" autoAdjust="0"/>
    <p:restoredTop sz="94660"/>
  </p:normalViewPr>
  <p:slideViewPr>
    <p:cSldViewPr>
      <p:cViewPr varScale="1">
        <p:scale>
          <a:sx n="72" d="100"/>
          <a:sy n="72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785926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Логическое программирование</a:t>
            </a:r>
            <a:r>
              <a:rPr lang="en-US" sz="4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48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Polog</a:t>
            </a:r>
            <a:endParaRPr lang="ru-RU" sz="48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4357694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/>
              <a:t>Светлана Ахматова </a:t>
            </a:r>
          </a:p>
          <a:p>
            <a:pPr algn="r"/>
            <a:r>
              <a:rPr lang="et-EE" sz="2400" dirty="0" smtClean="0"/>
              <a:t>TVTB17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57166"/>
            <a:ext cx="7772400" cy="9144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28736"/>
            <a:ext cx="7772400" cy="4572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такое логическое программирование?</a:t>
            </a:r>
          </a:p>
          <a:p>
            <a:r>
              <a:rPr lang="et-EE" sz="2400" dirty="0" smtClean="0">
                <a:latin typeface="Times New Roman" pitchFamily="18" charset="0"/>
                <a:cs typeface="Times New Roman" pitchFamily="18" charset="0"/>
              </a:rPr>
              <a:t>Planner</a:t>
            </a:r>
          </a:p>
          <a:p>
            <a:r>
              <a:rPr lang="et-EE" sz="2400" dirty="0" smtClean="0">
                <a:latin typeface="Times New Roman" pitchFamily="18" charset="0"/>
                <a:cs typeface="Times New Roman" pitchFamily="18" charset="0"/>
              </a:rPr>
              <a:t>Backtracking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Стек</a:t>
            </a:r>
          </a:p>
          <a:p>
            <a:r>
              <a:rPr lang="et-EE" sz="2400" dirty="0" smtClean="0">
                <a:latin typeface="Times New Roman" pitchFamily="18" charset="0"/>
                <a:cs typeface="Times New Roman" pitchFamily="18" charset="0"/>
              </a:rPr>
              <a:t>Prolog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1.1 Пример программы: родственные отношения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1.2 Факты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1.3 Вопросы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1.4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Переменные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928670"/>
            <a:ext cx="7772400" cy="4572000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1.5 Конъюнкция целей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1.6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1.7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Конъюнкция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правилах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1.8 Переменные в теле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правила</a:t>
            </a:r>
          </a:p>
          <a:p>
            <a:r>
              <a:rPr lang="et-EE" sz="2400" dirty="0" smtClean="0">
                <a:latin typeface="Times New Roman" pitchFamily="18" charset="0"/>
                <a:cs typeface="Times New Roman" pitchFamily="18" charset="0"/>
              </a:rPr>
              <a:t>1.9 </a:t>
            </a:r>
            <a:r>
              <a:rPr lang="et-EE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труктура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пролог-программы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 descr="http://vkayfe.com/wp-content/downloads/br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5" y="2528144"/>
            <a:ext cx="4786315" cy="43298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9144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857232"/>
            <a:ext cx="7572428" cy="457200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Искусственный интеллект  — это  наука и технология  создания интеллектуальных 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машин, особенно интеллектуальных компьютерных программ. ИИ связан со сходной задачей использования компьютеров для понимания человеческого интеллекта, но не обязательно ограничивается биологически правдоподобными методами.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Логический подход к созданию систем искусственного интеллекта направлен на создание экспертных систем с логическими моделями баз знаний с использованием языка предикатов.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AutoShape 2" descr="data:image/jpeg;base64,/9j/4AAQSkZJRgABAQAAAQABAAD/2wCEAAkGBhQSEBUUEhQWFRUUFxQXFBQXFx0YFRoWGxoVFRgWGhYYHCYeGB8mGhcWIC8gIycpLSwtFR4xNTAqNSYrLCkBCQoKDgwOGg8PGiwlHyIsKSwsKiksLCksLCwpLCwsLCkpLCwsLCwsLDQsKSwsLCwsLCwtKSwpLCw0LCwsLCksKf/AABEIANYA7AMBIgACEQEDEQH/xAAbAAACAwEBAQAAAAAAAAAAAAAABAIDBQEGB//EAE4QAAIBAgQDBAUHBwgJBAMAAAECAwARBBIhMQVBURMiMmFCcYGRsQYUI1JiocEVJDNDU3LRNERjgpKV4fAHRXN0orKzwtJUhZOUFiWD/8QAGAEBAQEBAQAAAAAAAAAAAAAAAAIBAwT/xAArEQACAQMDAgUEAwEAAAAAAAAAARECIfASMUETUSIyYXHRgZGh8bHB4QP/2gAMAwEAAhEDEQA/APhtFFFAFFFFAFFFFAFFFFAFFFFAFFdooDlFFdoDlFdotQHKK7XKAKKKKAKKKKAKKKKAKKKKAKKKKAKKKKAKKKKAKKKKAKKKKAK7V2HwjP4Re252A9ZOgq/5kg8Uyg/ZBb7wLVmpEupIUjiLGwBJ6DU1NsG4YKVYM1gARYknQWp3FN2KiNDqwBdxoSDqFHMC1vfVOFx3oyXKH3qfrL0PxqdTd0Tqbuti/GcKGHcxzlhIhs6Ko7p6Ek7+qqLQdZPcv8ahjcOytcnMG1D3uG87nnS1bE3k1KbyOZoOkn9pfharVwMeXtM5KDQraz5uS9Pb5VnVo4oRjDQhJAzlpDJHlIybBbsdGuL7bVjpfDMdL4ZX88TlCtvNmv7710GBvrxn2Ovu0PxqXDsdGqSRyRqwly/SWvJHlN7pfrsRzFQn4YQpeNhIg3K7j95Tqvw86QkGknyS/JYPhmiPrJU/8QFc/Ikp8ID/ALjK59ykmoYXhjuM2ioNC7nKt+lzufIa1djOENFEsokjZXZlXI/euoBN0NmA13tS8wmLzCYg0LC9wdN9Nqjat9eLzNhsyyMGiYBrHxI17FhzIItc9RS8cseI7rhY5T4ZAMqMejqNFJ+sNOo50VT5CqfKMiuVpz/J3EICWhey72F7eu21ZtqpNPYtNPY5RRRWmhRRRQBRRRQBRRRQBRRRQBRRRQE0QsbAXJ2ApwYRI9ZTc/s1Ov8AWbZfjXcOeziL7M/dTqB6Tfh7TSUaFmAG5IHvqdyJb9jQx8c3YxyMuSGQuIrWCkoQG0ve4uNTSOFizOq9SB76Y4lN3gi+GO6jzPpN7T+FWYTiEccJAivPmus2Y2VMtioTa99b0W1gvLYX4hLmlcja5t6hoPupeg0AVSsUlCgawmLsMri6NuOYP1h0NWHhTZyotltmznRch2YnlUMLw9nOvdVfE52A/E+VSx3EcyiNLiNdADud9W9505Xrm9/Cc35vD9SRkhTQK0h5sTlX2KNfeaBPA3ijZPNGv/wtv76z67VaStA+3CSwzQntRzCjvj1pv7RcUvhcS0Thl0I3HUbEEdOVqMFjHikWSNiroQysNwRzqE8jMxZiSzElidySbk++tjhmxwzQ+UEhMo17hVWjUaBUYA2A2Ftay61eKtkbD3AJWGIlSLjcsAR0sR76exODhxQfEh1h1HaxLGSEY81VdkJ26E2qU0kiKWqaUIcFF1nU7GByfWpVh94++sutSfGRRxtHBmYvYSSsAt1BvlVQTYXAJJNzYbVTwnsLscR2hAQlFjsMz6WDMb5V6kC9au5S5Y/hMcJsoZ+ynSwjnuQGA2WQjUEbB/f1qeOyFyuLjaGXnLGoIbozR3AN/rIRfoaWxGAjkiaXD5lMdu1hY5iFJsHVrDMtyAbi4uN71Hh/GAFEWIBkh5D047+lG3L93Y/fUxyiI5RL/wDHw36LEQP0Bfsm90oUffS2O4FPCM0kbBeT2uh9Ti6n31zi3DTBKUuGUgMjjZ0YXVh6xy5G4qPD+KywNeKRkvuAe6fJlOjDyINUp4LUxKYoa5W7xHCrPD85hUKVsMTEuyMfDKo5I21vRbTYikcfwOaFEeWNlWVQyNupB21GgPkda1OSk5EKK7XK00KKKKAKKKnFGWICi5OwFARtV+Dw2dwNhux6Aak+6nYvoiFjAeW+psGC/ZUHQnqas4txJmaRnYPNKbysAAANO6Lache3T11Gqdjm6psjOxuJzvcaKNFHRRsKqikysD0IPup+bgUiWDgI5CsI3OV8rC6mx6jUUhJGVJBFiNwd61RsilGyHp8IrsWWRAGJNmNiL62taqn4Y1iVKuBqcpuQOtt6twvB2eJ5C8aKilgHbKz2IGVBux1+6lsHiDHIrj0SD7OYrIcWZMNKzGeCxL2oklTPFGc0ikkBgPQuNdTppXcCrmXtYrRBHzhie6mt1FzctbkNSbUxjInknaItZEJN7AKq75iBYbWpLH4wNZE0jTwjmerN5n/CsTbMVTexp8TxLSwSO83bN2qsTYggtmubEbE9KwVQnYE21NunWneF4hQxRzZJBlY9Oat7GAPqvV+FfE4WZlizK7KynKM2aMi50scykC/qrabWNp8LaMqtHDYREjEs1yGJEcamxa27FvRW+nU/fVkWJhmOWRFiY6CVNFB+0m1vNbW86nxrDMkMAbRkM0ZH7r3/AO6jfAdUtIpPHnX9EqRD7CjN/ba7H30L8pMQP1rHyazD3EWrNp7ifC+xWI51cSxiQZb925KlDcbgjW1bpXYrTT2HkxyYpss4VJH2nXQZuXaLtbzFredV8PQ4fGiMsrjP2UmRsyOjHK1j6Q1uD5Csetf5L4a+IEhF0gBmf1JqB7Wyj21jSSJaVNLE2wqriDG7FUWQqzAXIUNYm3PSn5MHglYn5xLIoJyqsIRiOV2ZrL7jWRLIWYsdyST6zrWhgfk/LInaWWOP9rKwRPYT4j5Lete1yntdjCfKbsyRh4Yo1IKnMokdlOhDO+9+gAFV8XwqNEmIhXIrlkkjBJCSqATlvrlZSCL7ajlVi/JoNpFicPI3JM5Qk9AZFVT76p4njJkhXCSRiMROzkZMsjM3Nzu1hoPI1iSmxKSmxbhsdDLCkWILo0VxFMi5+4SWyOlwSAxJBB0zHQ1ZB8mUlYJh8VFJI2iRlZI2Y8lBdctz0vWDVuFVy47MMXv3ct81/K2tbHqVpjZjvDZJ4Jm7JWEkYcSJlzd0XEiuliCtgbg6VtxcRIibEYTuqLDF4NrvDYmwcKx1jJ0+shI11BqPCMFJgmefEnsrxTL2TN9NKXRkC9mO8BmIJZrDu8zWDwri0mHZmjy3dHjbMoYFXFiLHSstUZCqGuOYCMBJ4ARDNmshNzHIts8RPO11IPNWHO9Y9ej4fhWXtMFiFMTS5Hiz6ZZrXjJvsroxW/2lPKvPzQlGKsCGUkEHQgjQgitXY2l8EKKKKooKfw5yQs48TnID0Frtb3ge00jWkkd0gU+k7H2FlX8DUVEVkZn7JAi+NgDI3MA6hB00sT66OKwRIIxHnzdmpmzWt2h17luViN6WxsmaRz1Y/GneKYByVcKcrKnLY2C2PTUffWJxE8kp6YnkQxGKdzmdmY2AuxJNgLAXPQVpWQxJJNe4uoXnIBa2vIDUX9Vc4ljCsS4UEFY3LtoLmUjK3e3sBpbyJqjjHjUchHFl9RUH4kn20figPxQUTzNK+2psFUbAbBQKcllXD91AGkHjci4U/VQHTTm3uqvgujPJ+zjZh+9oq/ewPsrPrYlxwVEuOEeg4bJLjFkh3fIZA3dUkRjMVY6XFr28wK8+BT2L4Y0cUUpZCJg9grXZcpsQ45HUG3Q0xwNkVZpGdUkjjvCGBJZywHdsLXC5iCa1JLYJKlPSRXhSx2OIfLz7JdZT6xsnt18qtb5V4hXLROYxayBbXRbZcqsRcab23rHdiSSSSTqSdya5amnljTeWW4bDtI6oouzEADzOlaPym4j2s5AIKR9xLbG2hbzJIvercIow+F7cOhllLxooa7xqNHcjkTfKvtPSsrCYYySKgIBdgoLGy3JtqTsPOkS5ETVPYprVwfEozEIp1dlVi0boQHW9sy2YWYGwPKxqninA5cO1pF0uQHBzRtbmrjQ1DhOAaaZI03Zhr0A1LE8gBc38q1w0a4aHnbCIcrQ4m43vIqsP6vZn41oY7iXzRYVw1jDImdi41mJzIySAHZdVyg6b7msj5ScS7fFzS3LBnOUncqO6v3AU5w+MYrDrhwQJ4mdoQTYSK9i0YJ2cMLgHfMRva8Ncsh0qzZV+Xok1iwkKt9Zy8oHqVzl94NVYhJ8TFJiZHziIorZmGYZrhQqfV05CwrNeFlYqQQwNipFiDtYjrXofydJhuHytLG6HEyRxoGUr3U+lZtR1yAe3pVWRTik83evQcL4guIQYbEtpth5z4om5KTuYidCPRvccwfP2oFa1JTUnpz8gpowz4l44YozlkYMsrA/VCREm/wC9YedK4j5R9mpjwYaGPZpL/TyebuPCPsLYdb70zxHisi9hjImKtLH2cvMNJFZGDqdGDJ2bEG98xpWSTCT95s+Gc+JUXtISeqjMGT1d4VCndnJTvUZWGw7yyKigs7kADmSa2HxEGENo1GImXeV9YVb+jj9Ox9JtDbw09w6PDYeNsRCXxLKGRxpD2YcFM9u8xGtgwOhIvuKy0mwkpymN4CdpA/aKD9pCL29Rv5Gkz7G6tXFjMxWLeRy8jFmY3LE3JNanE2+cQLiP1iFY5/taHs5T5kAqT1UHnWbj8C0MhR9xzGoIOoYHmCCCD507wA5jLF+1icD95PpV+9Le2qe0oqrbUjKNcrprlUWdFaHEJSky29BY8vTQBvvOvtrPrQjxCSKFlJVlFlkAuLcgw306ipe8kVbyN8PLY3iCnIgaV82RAEjuBewGwGlZyY+RJS4Y5r3Ou+uoPUVLEcLdBnFnT66G6+22q+21J0hMRTUPcZjtMxGz2kX1OM34keypcXGkJ5mFL+wso+4CruMZU+b5ZEkKwoWK6gMWduza43AIBpTivFHxEzSyWzNa4VQqiwAACjQCw2olsEnb0LsAPzfEHyiHvcH8KSw2HaRwiC7MbADrT+AF8NiLbjsT7M1j95FS4ScsOIkXxBUQHmA7ZWI9gI/rVkxJkxPv8EsagYxYaIhshIL37rSNbNY/VFgAedr869CnA4BAAVj7T5q6k97+UGXMr3v+z0zbcrc6h8jz+bnbxv8AzPtDsn85/V/9u/OmmTS1UlBaUIuPC8F218sWT5wjWs36AR2ZbX+vrb76T/I2G7G30Wf5tIt+9+nMuZGv/s9L+y3OuOlUOlaaap4bge2v9Dk+co1rP+gEeVltf9prb23pE8IwvY2zwZ/mzre7/p+1zK17fs9L+y3OknSqJE0oaJLi5sFK0WZWXQPGe/C4IB1U76HfQjyrT43xC2HV8IiQwT3SQIPpA62LRPISSVOjC1gQdRoa0/lqfzfn+o/mYX0f/Vel+O3KsDhUZbh+M0JVDhnBtoGzsns7rGodKmTlVSpkTwPDFkw2IlLkNCIiqhbhs7ZTdr6ffWaDW5wbvYPGpzCwS/2JAhHukv7Kw6pMtPc9CnyxcLmMaHEgZVxRH0oT1bF+QkPeA9hHfk1jXmlkgkdnXExyAhmLfSBWkjfXmGUa72J6152tv5M/R9riT+oTujrLJdE9guzH93zqWkkTVSkrEOB4qHK8E6qFmy2ny3eJgdCPsG/eA1t6rVn4/AtDK8b+JGKnpcdDzFL1sfKds0kb85IIGPryBD961vJuzO405MDAh3kklm9S92Ie8ox9grGvWzhZEnhWF2CSRZuxdtEZWOYxsfR71yG27xB5UlxPg8uHKiZMudc6aghluVzAgnS4NEZT2Lfk/i8mITN4HPZyDkY37rD3G/rApTGYYxyOh3RmU+wkVHDWzrmNluLkC5Avqbc9K18RJh5eIsWMjYeSZjdVAlKkm1lOgO1OZN2ck8PAuJw3ekVJMOLXa9miJ7uqgnusSPUw6VVPxCKIwCBVLwks83eHasSDbKT4VAsNATc0qkxw2Ia1mCM6MDsyXKlT5EUxMmFWKUqXeRinYjw9mL3ftNLPpoLHzqUr+hCV/Ri3FsKqsGjv2cgzpfcC5BU+YII87A0hWjxA/Q4cfZf3Z2/xrPqqdi6djldrlFUUX4TGPG2ZGIP3EdCNiPI0/isB2qiWBN9JY1F8j9QN8p3HTUVlVo8KwbEGTtDCiaGTW9zsqgasx6e2pqtciq1xOTCOouyMB5qR8RVVeow7NuuMxBHUROw/5rU0Jm5ylj1bAgn3kVOsjqZf4MThURSCeVhZWTslv6TsVNh1sAWPSw60vwbHLHIQ4vFIMko+wSNR5ggMPMV6RZnuc2IlYG3cfBlo/KyHQewCpAryyj/2/wDjU6u6J17yi/gMaLHIsLtJGJJAjnFCHMtksThN39XpeymnSuYRvozqp3/1dlPo/rh4P3uVMOldk5R3TlSIulUOlPOlUOlDRF0qh0p50qiRKGjXyzP5v/8AD/O83o/+l9H8PbXiExLhWUMwVrZlBNjba452r6Vjth6o/wDVol5ftj4/X/CkC/q/utaiqqGcqq9LPOfJodzFn0fmslzyuWjy/wDFasM17TG8SlWF3gxJXsmjV4lw4w47+YC4XRtjow5023a9o8YnaRo7BwuBWQAnztU64uR1Ivn8Hz+msNxOSOOSNHKpMFEijZgDmAPt1r2xhm6v/dq/wqBgl55z5Hhy/wAKdRDrLP0eDrW+UAt2CndcPFfyJzPb3MK35UyWYgR6gZzgALE6DUm1VrLLdhLMXYSvEo+brMxKAEnXUDXbyrNc3M6kuc/g8dVqRO+wZraaAmwr1xD9ZP8A6K1TLHKf12KA6LAVHuVgK3qG9XMR5b5s97ZWv0sb1q4fDnDL2jqe1I+iS2q/0jDl9kddeWrshddGxOIS+gLoyrfzbNpS8AxRZ0M5QoLkM51HUWvcfhWOuTHW2v2YTXvrV+EwTSGyjT0mPhUdSeQrV+dSeliIm/eGb4pSfEpZbDM4ZDquXwH2ADUVWpuxetuyKuJ4kM4CeBFCL5gc/abn20nQa5VpRY6JQoCu1ytHhfCw4MkhyQp435k8kQekx6ctzpRuA3AcM4YHBkkOSFPG/MnkiD0mPTludK0mKuolmXJho7rBADq55gH/AJ5PYOQFOLldhHK0LDCK2VEFwtgbsM/NjbVuZ9Vg7icSExUeIkAlw7XEJUAKgAsFEZ0DRkg5Dod9b3rm75lzi228yS+GSUsokMpkkt2WFhfshHHa4ZtwgtsOl2J6tDN/S/3jHWardi8iTuWjxYuuLW5JF75upW+jpvp5avYTDvYYVYYPnKi8RMaOmJQ6gq5HitqDsw00I1ho5ukuGb+l/vKOpjN/S/3lHWTwzGSyuymLCosdzNI2HTLGoNiTpvfQAak6Uzi8SVaNlGFbDSsFGIOFTun0lkQAlWA1tzGovWaXMB0tODXjv2Zvn5+Liav9X9Svj/d5+ym5ErPxskcBMTy4fOdVCYEDMGy5WSYGwB5ONq03kX6y+8V6KNj0UeVCrpVDpTbMOo94qpgKosSdKokSnmSqmiN9jz25VgHMae6PUn+sey5H9T6Hq9vOs7EFsj/pVvFK8ciY0yreO1wbC3OtF5EZowTC/wBNDDJG2FXNchiQZibtYc7c7cqwcF/JF/2WP+Mdca9zz/8ATc7x17jHE6kvgrn+qa5xmQj55YkXxGH2NvRkqPGJUtjA0gV2bCFEsSWyr3rEaCwN9ajxg/yv/eIPhJUxtnYntnYYxCKJXRYksrsoLSzX7ptc2a1QxkHZxNIYoyFtcCWa+pA5t51jccxzripgrEDtH+Jq3DTv2efEOxiOix3sZSOQ6KDu3sGtWkok6KmnSmx7EABZMoIVlwb5cxYAsQxsWN9zV5f6R/8Ab43/AKVJ2dswe3aS9mxTZYok1Bb6ulrDp66tWUMcw2eTFsvmpjtf1VyZxY3wbhCGFXdmYtY6swsNDbQj/Jq2Xh8QFrHpfO19rX8Xt9ldwE1sPF+4tLzYnUesfGvVCPXCMGbEmGaSNiZEBKsrHcDn5EcjTIcAL3+7+pm9JD+zfy8vaNKo4phC+Lm1squxZjsBf7z5VyMqATFdo9pY23tycW+PKuVcHGtKbDySvD2lowpljyzRFR3oyb9pESNASN12t02ziRHp44ZNfMEfBh99X4jiFsrdq0rKoSENc9mgvYEeVzYbc6Uxq5Y40PiBZmHTNlsD56bViMV3HAtjcPkcre9ufluKop3jP6ZvZ8BSVdabpHalykzor0r4tMQDNKixYaDKkeHiuA0hF8oJ2zZSzOdeQ5V5mtvBQl8BMF1ZJo5GUbiMJIpe3MAsATyvWVbGV7EoeNzszzFM8NljkjynsRGfDHpon2TvfXenYDHB37NPgJjaSO4Do4BIUn0JBycaML+YFj8RcQxy4W3YRKEnwxFwGawdpR+sVzs/LQaEC9cOaL84wI7SGQhJIHXtMjk92N09MZtUfna29xUHP6Z8kI4+ywjRygscRY4bDbuhJFpyd1uO6FHjvciwFOJw89kuELgyQkzSyk93CRjxoGXViSRmUaA2A1JNShhkSZlVg+OcM087HuYZPT7+wcDxN6PhXWlEwyxhsTgJWc4fScSKBmUnL2oXZomJylG1Fxe99MMzMuOyzxxwxkITESThMO3inkByHE4i3ohrgJ5W2uTcubPKrQgTgWxuB0CTKBm7WILosijvWX1rpcVT20L4bOVIwjyBXjGr4XEMLh4SfGhAuV6Cx1CtVUqtnSCeQLMgVsFjQe6yHWNWffIfRc6odDptghFeOdEw2Vg2IwzBvmcoOWSGU6mKTpbcpsbBl3NOYeYDBrptw6fXTc4q19untrkc7M0oMQE1iMbgz3VmUamaIDwyDxd395bgkVXJKDCezR1R4ThsJG3emlJlEjSEDQLmzC402AvrW6mrG6mrG/8AOR86Hd/n+F6bDDkEbf4VjJjPzYC2/D8RrpucSTfboPXTglBxOhBtj4Bobi4hZTqPMEeysdD9Av8AuM3/AF2prZmtnom4gBiQbf6ww2mmwgykbc9+lZP5Q/Nra/yCcb8zid9untqWKnyyO9ieyxME7gat2XZhc4HMXO46ilFRlyKuVnVHEY3ixMDMXKjo9ydN9ORGua2Z1GL/ACYk7kVz/PIt/wBx6MNiMsC3UssZxEeIUaOiyFQGsfVvtcWO9U5URCQGbCyMM4/Wwya216jWx2YXGh2YYuXUhgZrfRS/q8THtka/pW0132OtjR3Yd3J0k5k+jE8lvzefZGQelKp9JB1253AFJyN2jGKNswzdpPiG2ZhfvXOyC5tzN/UKl83Z1YQP2cbH6eJmsIyNyb6lPv0APK/HhPZgRLeFTmZScskwXxPbfKNgOXnrWWMsVYiJGlkxEl+yZ2Ma7NIb7DovU+zemooJGfOVzShQQtvo8PHyd+S25A+s61RNiAJlnPfiOiEAfR6aLl2BXcDY71GNWizs8paOXSysfp9cwDc8t9789K033z0+Sx5FCEm5jJuSdHxD/EID/m+0Hds2ovO6lVQaLEhBFrbA5eXLnrXGdg4JF52HdUeGJeWmwIHu33quDKWMate4JkceJyNciX5fH7qwnMy/sX4PEmIFY5JSAdSkasmbS9i3LSrW4rJa2afa36JOlt7dKx58e7NZSUA0VASAB/Hzr32A/wBFOKmwyzR4gHMgYKSwvcAgZthvvb7ta6aajrpq7njZZAii62G8cR3Y/tJP4f5NuMwcqS2deyxKhWKaWdWAYaDS+U7c/XSjHsiSbtNcgA6lCCQb9WuPZahn7HVjmmPXXJ6/tfCogmPvn4OHFRr30UiQ+ifCh5kdfLpXAOx7z6ynVVOuW/pN59B7aFUQjM2sh1VT6P2m8+g9tV8W4fJC4EtszokmjBtHGYXIOh8qtKSlTOZYTkckkk3J1JqNFFdDsFMYDHvDIskbFWU6H4gjYgjQg70vRQHqYje+LwQCso/OcNbMADoxVT44WvYj0b22sauwGBkdu34a5iDArOme3zcEXYsx3i0uH3BAHitfzXDuJyYeVZYXKOvhYbjS1VRuxa1z3zY+dzz661Gk5ug9Kq9tfC4Q5YF7+JxL93Pl3lkO6xg+FNySN2OliqksZSMtDgIWBllI+kmk5aek51ypsguTzJ7PCrYpeHRkxwrLllYWzyutw0jcuRCrsoPUkmtcfHIjTOlsPhiqYfCg90u4ZgZG3OiEs27aAWG0EF086lI5Zo8sK3GCwQJ7+tu0e2pUkd5t3IsLAaV43slc/P8APJiJf0mQ2+bLbu90aFxp9HoFUW32tUzdqGAM2PmUMthdcPGVBVgB3Q2Qi3oxi3PbnDldCyYPJI4/lGIe2SRjth0L6FWOnVzroBWZmXMzMuQlU3jilkCyKAcFjVJyso8KM2+W+gJ1Q6HTa5pZDIwEgfElfzjEkjs8PHsUQroDbQleuVdyTQxj7Ju6xwxb6WLeXCynTOt9SpOmu+x1ANVXjMXpJhEb1S4iUfD4IDzJ1GZnwX4XFpGEkW6YaB8yX/SYiYC1/Lf1IDzJ1WXGtDhoneyyi4iXfPAxJcSIfRuTY7m56A1CfEaLPiFG1sNhhogUbMRyQe9z7TVN8v5xiPpJJNYoz6XIOw5INgvO3SkGxmfk1Hxap2PeMWdS0BbV4b6FG+vC1za/InTe8JVADqVIRTeWFTdoXNrTwnmh009nQ1nyExMZsR38Q+qRsPD0d1+CfhoZww5JM0kxXEv3hfVRf0ZSebdNhz8sgmIG3LZ7jK0rL/8AyxUf/n1G9x9Yap3VU0BbDO2q/rIZP4/cwHXa4kWYFSFBvLEPHC/7WP7Pl7OhoctmuMrSMNf2eIT/AM/vuOu+ZmfgyczPoVz5Sy9qpkfTs2TwzjZQ3MEc+fI661GWVe07zkTC1pFP0cZG0YA5crjbz1rkSuFPYvaJr5i3iiPpC+4NtLjeqo8T3SEjzQL47jvN9snkeltvfWjM+C1iQXITX9fB6LD66fHTbcaUvCqKfoTndvBcfox1PLN57C16szWy97T9TNzH2G/zp6qnBhJZnaKGIK+VmlNwBlUXYgnQLbWw391Eak9sz9C9r3jiNydZZTsRz15KPvqKyxX7MCwG03pZupH1fKuqAwKRnLGuskh5+Z/BatnmWVEGRY4YAVDhQJJLnN3j6bfAVVuSrc5nYjPAXbUWmWx8pBvcefx9dez+Tn+l6TD4ZcO0YbIMivrcKNAClu8QLDRhewvzrxss2XK7DvWAhi+qOTN8bc96pd+yuzazNr+5fmftfCtpbRtFTVhjieLCyvIAe0ckgE3KA65mOxc3uehPuX4alwzgZ5B4V39b29Ijp7aWwuDaQk3AA8Tttc7a9TU8PPLhpldCUkjN1Ybg8iK2E7TcqE7TcVkYkkm5J3vvemuKizj9yP8A5Fq8ns/pJO9K92APK+udvPmB7azZJCxJJuTua1XZSu5WxGiiirLCiiigCrIJMrKSL2INutje1V0UB6bhPEu34ss2QJ2kxfICSBe5IudTrSMB/wD18v8AvEH/AE56V4LxP5vOkwVXMZuFa+U6Ea29dOYcZ8DPlG00LlRyTLKt7b2BZRfzFRUov7HOpQ59jSxUEhxTusjQxrBAs0oJFkaGMFBbxFtgvP1AmlSpxIshXD4WI2QudM52LEeKRuZ5DoBXZMW+KUNMRFh4QgOUeJgoXQHxyMFG+w6AVyWDt1Uuy4eLVcNGb2J5k+V/FIefq0jbc53Svn+jMWIkaXK1kxiDL3rZMQlvA/JmI2bZhbnY1Ri1U2fGZkuMsMEYt2afXKnYDkp1bU35lVsUAOxxSvmi0R1t2ij6hvoy8x05aGoSPh5GJJxLsdSTlJNv8KQFTfPwMyxiwgnYWtfD4garlOwJ5oTy3U+0VVDOUIgnupQ3ik3Mbbgg+kh0P3jzn3VjsSZMM50a3fif1cj5bMPuhKmgimItb6CcajLyBPNfvU+2gzP7RfNI4mLu3b4uVrg3DBSfTuNCxG3IDX1LNiIoyUZRMW/SyX1v0jPkdc3P1Vdw3DKZUw8bgNKypJMNbZiBkTy11PP1V6r5U/6IXwuGadZA4QXZctmC9QcxvbexA0vaqVM7lKnVdnmFY5kAa7W+gm+su3ZuPu1222qtJVYLpZJHsV5xyad5D01Gn+FV4XRsMOhf/mNVYbwxf7c/9tc4z7nNrPudkdJCe0bKymzkDRwOdvrfGrArtlZCEAv2UfNhzPmT577VTh4AZJCRmKliI/ran7huRU0RJoy2d/nIfRLAIYwPRO+YG3d6CqgqDqOCGZVup/TRdPtr0/D1V2QLlAdjkN+zlA1A5owHw5eqq4ZjIcy92Zfc/s+t5c6mjgqzKt1P6WHp9pen4eqp2M2IaOOaQIf6zN+LH3Cpyy5bMyjb6GHkByZhz/H1UTTBQGcDb6KHkB9Zv86+qq8HiU7zu57UnQlcwH2vX8K31HE5ndhJIYiWY5pm111yeZ+15cqVwuFLksxso1dz8PMnpVpgiJuZievcN/jVWLxmayqMqL4V/E9Sateh0XoGMxmayqMqL4V/E9Satg4pZQGUMy/o2Po/xHMA7UhRVaVEF6FEE5JCxJJuTuahRRVFBRRRQBRRRQBRRRQBTOBxzROHQ2I9oIOhUjmCNCDS1FA1I9xHihlIGUIi+CNfAt97X1JJ3J191PspxgXID84VQojH6xQLDIBswG6jfcc6wqtw+JaNg6MVZTdWU2YHqCNqnSuCdK4NKOYSqIZu66d2ORtCLfq38uh9H1ba3yZVIy8bLlnBN7816L/nWvKM5JuTcnUk73rSw2LEgVHbK6/openRWPToeXqp5TPL7Glj8P2TsyAFG0kiPhI8unXTblSZyqljd8O50Ppxv/Hy2YUzJxBsp7RG7RdLAGzHrcbD/I8suCWRWJKEq3jTKQpHqG3l0qakndE1JO6L4oPm57QvqCDEUIJJBBD67AEDf1V67iv+l6XEYYwyxrYrY5bjMftXJyrfUgb2tcCvHHCRdJh/UB/GufM4v6b+wP40VXcKvuXRPl+bM2gu/eI08WtVrFvC/dYNmRvRJNtCeh0savmlzxxxu+IKRZhGpQWXMbtbXmarlitaOU6WvFLbYdD9ny5VNiLcFuFwpncgssU8YZiztkVgovqeT6adaVYdqDIvdkQZnA0BH1x0PUUzjcA6kRYkdnJlVkdtihF1zEcrbGkcTiQF7OPw+k3Nz18h0FalwjUuFuWGeOSzOWRxuVW4b7W4sani8al1eNm7QeJsoAbzIudevWsuiq0IvposmlLEljcnc1XRRVnQKKKKAKKKKAKKKKAKKKKAKKKKAKKKKAKKKKAKKKKAK7euUUAwMfIBYO4A5ZjXfyjL+0f+0aWorIRmldhn8oy/tH/tH+Nc/KMv7R/7R/jS9FIQ0rsM/lGT9o/9o1XLiWbxMWttc3+NVUUhCETeUnck8tTfQbCo3rlFaaFFFFAFFFFAFFFFAFFFFAFFFFAFFFFAFFFFAFFFFAFFFFAFFFFAFFFFAFFFFAFFFFAFFFFAFFFFAFFFFAFFFFAFFFFAFFFFAF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6" name="AutoShape 6" descr="data:image/jpeg;base64,/9j/4AAQSkZJRgABAQAAAQABAAD/2wCEAAkGBhQSEBUUEhQWFRUUFxQXFBQXFx0YFRoWGxoVFRgWGhYYHCYeGB8mGhcWIC8gIycpLSwtFR4xNTAqNSYrLCkBCQoKDgwOGg8PGiwlHyIsKSwsKiksLCksLCwpLCwsLCkpLCwsLCwsLDQsKSwsLCwsLCwtKSwpLCw0LCwsLCksKf/AABEIANYA7AMBIgACEQEDEQH/xAAbAAACAwEBAQAAAAAAAAAAAAAABAIDBQEGB//EAE4QAAIBAgQDBAUHBwgJBAMAAAECAwARBBIhMQVBURMiMmFCcYGRsQYUI1JiocEVJDNDU3LRNERjgpKV4fAHRXN0orKzwtJUhZOUFiWD/8QAGAEBAQEBAQAAAAAAAAAAAAAAAAIBAwT/xAArEQACAQMDAgUEAwEAAAAAAAAAARECIfASMUETUSIyYXHRgZGh8bHB4QP/2gAMAwEAAhEDEQA/APhtFFFAFFFFAFFFFAFFFFAFFFFAFFdooDlFFdoDlFdotQHKK7XKAKKKKAKKKKAKKKKAKKKKAKKKKAKKKKAKKKKAKKKKAKKKKAK7V2HwjP4Re252A9ZOgq/5kg8Uyg/ZBb7wLVmpEupIUjiLGwBJ6DU1NsG4YKVYM1gARYknQWp3FN2KiNDqwBdxoSDqFHMC1vfVOFx3oyXKH3qfrL0PxqdTd0Tqbuti/GcKGHcxzlhIhs6Ko7p6Ek7+qqLQdZPcv8ahjcOytcnMG1D3uG87nnS1bE3k1KbyOZoOkn9pfharVwMeXtM5KDQraz5uS9Pb5VnVo4oRjDQhJAzlpDJHlIybBbsdGuL7bVjpfDMdL4ZX88TlCtvNmv7710GBvrxn2Ovu0PxqXDsdGqSRyRqwly/SWvJHlN7pfrsRzFQn4YQpeNhIg3K7j95Tqvw86QkGknyS/JYPhmiPrJU/8QFc/Ikp8ID/ALjK59ykmoYXhjuM2ioNC7nKt+lzufIa1djOENFEsokjZXZlXI/euoBN0NmA13tS8wmLzCYg0LC9wdN9Nqjat9eLzNhsyyMGiYBrHxI17FhzIItc9RS8cseI7rhY5T4ZAMqMejqNFJ+sNOo50VT5CqfKMiuVpz/J3EICWhey72F7eu21ZtqpNPYtNPY5RRRWmhRRRQBRRRQBRRRQBRRRQBRRRQE0QsbAXJ2ApwYRI9ZTc/s1Ov8AWbZfjXcOeziL7M/dTqB6Tfh7TSUaFmAG5IHvqdyJb9jQx8c3YxyMuSGQuIrWCkoQG0ve4uNTSOFizOq9SB76Y4lN3gi+GO6jzPpN7T+FWYTiEccJAivPmus2Y2VMtioTa99b0W1gvLYX4hLmlcja5t6hoPupeg0AVSsUlCgawmLsMri6NuOYP1h0NWHhTZyotltmznRch2YnlUMLw9nOvdVfE52A/E+VSx3EcyiNLiNdADud9W9505Xrm9/Cc35vD9SRkhTQK0h5sTlX2KNfeaBPA3ijZPNGv/wtv76z67VaStA+3CSwzQntRzCjvj1pv7RcUvhcS0Thl0I3HUbEEdOVqMFjHikWSNiroQysNwRzqE8jMxZiSzElidySbk++tjhmxwzQ+UEhMo17hVWjUaBUYA2A2Ftay61eKtkbD3AJWGIlSLjcsAR0sR76exODhxQfEh1h1HaxLGSEY81VdkJ26E2qU0kiKWqaUIcFF1nU7GByfWpVh94++sutSfGRRxtHBmYvYSSsAt1BvlVQTYXAJJNzYbVTwnsLscR2hAQlFjsMz6WDMb5V6kC9au5S5Y/hMcJsoZ+ynSwjnuQGA2WQjUEbB/f1qeOyFyuLjaGXnLGoIbozR3AN/rIRfoaWxGAjkiaXD5lMdu1hY5iFJsHVrDMtyAbi4uN71Hh/GAFEWIBkh5D047+lG3L93Y/fUxyiI5RL/wDHw36LEQP0Bfsm90oUffS2O4FPCM0kbBeT2uh9Ti6n31zi3DTBKUuGUgMjjZ0YXVh6xy5G4qPD+KywNeKRkvuAe6fJlOjDyINUp4LUxKYoa5W7xHCrPD85hUKVsMTEuyMfDKo5I21vRbTYikcfwOaFEeWNlWVQyNupB21GgPkda1OSk5EKK7XK00KKKKAKKKnFGWICi5OwFARtV+Dw2dwNhux6Aak+6nYvoiFjAeW+psGC/ZUHQnqas4txJmaRnYPNKbysAAANO6Lache3T11Gqdjm6psjOxuJzvcaKNFHRRsKqikysD0IPup+bgUiWDgI5CsI3OV8rC6mx6jUUhJGVJBFiNwd61RsilGyHp8IrsWWRAGJNmNiL62taqn4Y1iVKuBqcpuQOtt6twvB2eJ5C8aKilgHbKz2IGVBux1+6lsHiDHIrj0SD7OYrIcWZMNKzGeCxL2oklTPFGc0ikkBgPQuNdTppXcCrmXtYrRBHzhie6mt1FzctbkNSbUxjInknaItZEJN7AKq75iBYbWpLH4wNZE0jTwjmerN5n/CsTbMVTexp8TxLSwSO83bN2qsTYggtmubEbE9KwVQnYE21NunWneF4hQxRzZJBlY9Oat7GAPqvV+FfE4WZlizK7KynKM2aMi50scykC/qrabWNp8LaMqtHDYREjEs1yGJEcamxa27FvRW+nU/fVkWJhmOWRFiY6CVNFB+0m1vNbW86nxrDMkMAbRkM0ZH7r3/AO6jfAdUtIpPHnX9EqRD7CjN/ba7H30L8pMQP1rHyazD3EWrNp7ifC+xWI51cSxiQZb925KlDcbgjW1bpXYrTT2HkxyYpss4VJH2nXQZuXaLtbzFredV8PQ4fGiMsrjP2UmRsyOjHK1j6Q1uD5Csetf5L4a+IEhF0gBmf1JqB7Wyj21jSSJaVNLE2wqriDG7FUWQqzAXIUNYm3PSn5MHglYn5xLIoJyqsIRiOV2ZrL7jWRLIWYsdyST6zrWhgfk/LInaWWOP9rKwRPYT4j5Lete1yntdjCfKbsyRh4Yo1IKnMokdlOhDO+9+gAFV8XwqNEmIhXIrlkkjBJCSqATlvrlZSCL7ajlVi/JoNpFicPI3JM5Qk9AZFVT76p4njJkhXCSRiMROzkZMsjM3Nzu1hoPI1iSmxKSmxbhsdDLCkWILo0VxFMi5+4SWyOlwSAxJBB0zHQ1ZB8mUlYJh8VFJI2iRlZI2Y8lBdctz0vWDVuFVy47MMXv3ct81/K2tbHqVpjZjvDZJ4Jm7JWEkYcSJlzd0XEiuliCtgbg6VtxcRIibEYTuqLDF4NrvDYmwcKx1jJ0+shI11BqPCMFJgmefEnsrxTL2TN9NKXRkC9mO8BmIJZrDu8zWDwri0mHZmjy3dHjbMoYFXFiLHSstUZCqGuOYCMBJ4ARDNmshNzHIts8RPO11IPNWHO9Y9ej4fhWXtMFiFMTS5Hiz6ZZrXjJvsroxW/2lPKvPzQlGKsCGUkEHQgjQgitXY2l8EKKKKooKfw5yQs48TnID0Frtb3ge00jWkkd0gU+k7H2FlX8DUVEVkZn7JAi+NgDI3MA6hB00sT66OKwRIIxHnzdmpmzWt2h17luViN6WxsmaRz1Y/GneKYByVcKcrKnLY2C2PTUffWJxE8kp6YnkQxGKdzmdmY2AuxJNgLAXPQVpWQxJJNe4uoXnIBa2vIDUX9Vc4ljCsS4UEFY3LtoLmUjK3e3sBpbyJqjjHjUchHFl9RUH4kn20figPxQUTzNK+2psFUbAbBQKcllXD91AGkHjci4U/VQHTTm3uqvgujPJ+zjZh+9oq/ewPsrPrYlxwVEuOEeg4bJLjFkh3fIZA3dUkRjMVY6XFr28wK8+BT2L4Y0cUUpZCJg9grXZcpsQ45HUG3Q0xwNkVZpGdUkjjvCGBJZywHdsLXC5iCa1JLYJKlPSRXhSx2OIfLz7JdZT6xsnt18qtb5V4hXLROYxayBbXRbZcqsRcab23rHdiSSSSTqSdya5amnljTeWW4bDtI6oouzEADzOlaPym4j2s5AIKR9xLbG2hbzJIvercIow+F7cOhllLxooa7xqNHcjkTfKvtPSsrCYYySKgIBdgoLGy3JtqTsPOkS5ETVPYprVwfEozEIp1dlVi0boQHW9sy2YWYGwPKxqninA5cO1pF0uQHBzRtbmrjQ1DhOAaaZI03Zhr0A1LE8gBc38q1w0a4aHnbCIcrQ4m43vIqsP6vZn41oY7iXzRYVw1jDImdi41mJzIySAHZdVyg6b7msj5ScS7fFzS3LBnOUncqO6v3AU5w+MYrDrhwQJ4mdoQTYSK9i0YJ2cMLgHfMRva8Ncsh0qzZV+Xok1iwkKt9Zy8oHqVzl94NVYhJ8TFJiZHziIorZmGYZrhQqfV05CwrNeFlYqQQwNipFiDtYjrXofydJhuHytLG6HEyRxoGUr3U+lZtR1yAe3pVWRTik83evQcL4guIQYbEtpth5z4om5KTuYidCPRvccwfP2oFa1JTUnpz8gpowz4l44YozlkYMsrA/VCREm/wC9YedK4j5R9mpjwYaGPZpL/TyebuPCPsLYdb70zxHisi9hjImKtLH2cvMNJFZGDqdGDJ2bEG98xpWSTCT95s+Gc+JUXtISeqjMGT1d4VCndnJTvUZWGw7yyKigs7kADmSa2HxEGENo1GImXeV9YVb+jj9Ox9JtDbw09w6PDYeNsRCXxLKGRxpD2YcFM9u8xGtgwOhIvuKy0mwkpymN4CdpA/aKD9pCL29Rv5Gkz7G6tXFjMxWLeRy8jFmY3LE3JNanE2+cQLiP1iFY5/taHs5T5kAqT1UHnWbj8C0MhR9xzGoIOoYHmCCCD507wA5jLF+1icD95PpV+9Le2qe0oqrbUjKNcrprlUWdFaHEJSky29BY8vTQBvvOvtrPrQjxCSKFlJVlFlkAuLcgw306ipe8kVbyN8PLY3iCnIgaV82RAEjuBewGwGlZyY+RJS4Y5r3Ou+uoPUVLEcLdBnFnT66G6+22q+21J0hMRTUPcZjtMxGz2kX1OM34keypcXGkJ5mFL+wso+4CruMZU+b5ZEkKwoWK6gMWduza43AIBpTivFHxEzSyWzNa4VQqiwAACjQCw2olsEnb0LsAPzfEHyiHvcH8KSw2HaRwiC7MbADrT+AF8NiLbjsT7M1j95FS4ScsOIkXxBUQHmA7ZWI9gI/rVkxJkxPv8EsagYxYaIhshIL37rSNbNY/VFgAedr869CnA4BAAVj7T5q6k97+UGXMr3v+z0zbcrc6h8jz+bnbxv8AzPtDsn85/V/9u/OmmTS1UlBaUIuPC8F218sWT5wjWs36AR2ZbX+vrb76T/I2G7G30Wf5tIt+9+nMuZGv/s9L+y3OuOlUOlaaap4bge2v9Dk+co1rP+gEeVltf9prb23pE8IwvY2zwZ/mzre7/p+1zK17fs9L+y3OknSqJE0oaJLi5sFK0WZWXQPGe/C4IB1U76HfQjyrT43xC2HV8IiQwT3SQIPpA62LRPISSVOjC1gQdRoa0/lqfzfn+o/mYX0f/Vel+O3KsDhUZbh+M0JVDhnBtoGzsns7rGodKmTlVSpkTwPDFkw2IlLkNCIiqhbhs7ZTdr6ffWaDW5wbvYPGpzCwS/2JAhHukv7Kw6pMtPc9CnyxcLmMaHEgZVxRH0oT1bF+QkPeA9hHfk1jXmlkgkdnXExyAhmLfSBWkjfXmGUa72J6152tv5M/R9riT+oTujrLJdE9guzH93zqWkkTVSkrEOB4qHK8E6qFmy2ny3eJgdCPsG/eA1t6rVn4/AtDK8b+JGKnpcdDzFL1sfKds0kb85IIGPryBD961vJuzO405MDAh3kklm9S92Ie8ox9grGvWzhZEnhWF2CSRZuxdtEZWOYxsfR71yG27xB5UlxPg8uHKiZMudc6aghluVzAgnS4NEZT2Lfk/i8mITN4HPZyDkY37rD3G/rApTGYYxyOh3RmU+wkVHDWzrmNluLkC5Avqbc9K18RJh5eIsWMjYeSZjdVAlKkm1lOgO1OZN2ck8PAuJw3ekVJMOLXa9miJ7uqgnusSPUw6VVPxCKIwCBVLwks83eHasSDbKT4VAsNATc0qkxw2Ia1mCM6MDsyXKlT5EUxMmFWKUqXeRinYjw9mL3ftNLPpoLHzqUr+hCV/Ri3FsKqsGjv2cgzpfcC5BU+YII87A0hWjxA/Q4cfZf3Z2/xrPqqdi6djldrlFUUX4TGPG2ZGIP3EdCNiPI0/isB2qiWBN9JY1F8j9QN8p3HTUVlVo8KwbEGTtDCiaGTW9zsqgasx6e2pqtciq1xOTCOouyMB5qR8RVVeow7NuuMxBHUROw/5rU0Jm5ylj1bAgn3kVOsjqZf4MThURSCeVhZWTslv6TsVNh1sAWPSw60vwbHLHIQ4vFIMko+wSNR5ggMPMV6RZnuc2IlYG3cfBlo/KyHQewCpAryyj/2/wDjU6u6J17yi/gMaLHIsLtJGJJAjnFCHMtksThN39XpeymnSuYRvozqp3/1dlPo/rh4P3uVMOldk5R3TlSIulUOlPOlUOlDRF0qh0p50qiRKGjXyzP5v/8AD/O83o/+l9H8PbXiExLhWUMwVrZlBNjba452r6Vjth6o/wDVol5ftj4/X/CkC/q/utaiqqGcqq9LPOfJodzFn0fmslzyuWjy/wDFasM17TG8SlWF3gxJXsmjV4lw4w47+YC4XRtjow5023a9o8YnaRo7BwuBWQAnztU64uR1Ivn8Hz+msNxOSOOSNHKpMFEijZgDmAPt1r2xhm6v/dq/wqBgl55z5Hhy/wAKdRDrLP0eDrW+UAt2CndcPFfyJzPb3MK35UyWYgR6gZzgALE6DUm1VrLLdhLMXYSvEo+brMxKAEnXUDXbyrNc3M6kuc/g8dVqRO+wZraaAmwr1xD9ZP8A6K1TLHKf12KA6LAVHuVgK3qG9XMR5b5s97ZWv0sb1q4fDnDL2jqe1I+iS2q/0jDl9kddeWrshddGxOIS+gLoyrfzbNpS8AxRZ0M5QoLkM51HUWvcfhWOuTHW2v2YTXvrV+EwTSGyjT0mPhUdSeQrV+dSeliIm/eGb4pSfEpZbDM4ZDquXwH2ADUVWpuxetuyKuJ4kM4CeBFCL5gc/abn20nQa5VpRY6JQoCu1ytHhfCw4MkhyQp435k8kQekx6ctzpRuA3AcM4YHBkkOSFPG/MnkiD0mPTludK0mKuolmXJho7rBADq55gH/AJ5PYOQFOLldhHK0LDCK2VEFwtgbsM/NjbVuZ9Vg7icSExUeIkAlw7XEJUAKgAsFEZ0DRkg5Dod9b3rm75lzi228yS+GSUsokMpkkt2WFhfshHHa4ZtwgtsOl2J6tDN/S/3jHWardi8iTuWjxYuuLW5JF75upW+jpvp5avYTDvYYVYYPnKi8RMaOmJQ6gq5HitqDsw00I1ho5ukuGb+l/vKOpjN/S/3lHWTwzGSyuymLCosdzNI2HTLGoNiTpvfQAak6Uzi8SVaNlGFbDSsFGIOFTun0lkQAlWA1tzGovWaXMB0tODXjv2Zvn5+Liav9X9Svj/d5+ym5ErPxskcBMTy4fOdVCYEDMGy5WSYGwB5ONq03kX6y+8V6KNj0UeVCrpVDpTbMOo94qpgKosSdKokSnmSqmiN9jz25VgHMae6PUn+sey5H9T6Hq9vOs7EFsj/pVvFK8ciY0yreO1wbC3OtF5EZowTC/wBNDDJG2FXNchiQZibtYc7c7cqwcF/JF/2WP+Mdca9zz/8ATc7x17jHE6kvgrn+qa5xmQj55YkXxGH2NvRkqPGJUtjA0gV2bCFEsSWyr3rEaCwN9ajxg/yv/eIPhJUxtnYntnYYxCKJXRYksrsoLSzX7ptc2a1QxkHZxNIYoyFtcCWa+pA5t51jccxzripgrEDtH+Jq3DTv2efEOxiOix3sZSOQ6KDu3sGtWkok6KmnSmx7EABZMoIVlwb5cxYAsQxsWN9zV5f6R/8Ab43/AKVJ2dswe3aS9mxTZYok1Bb6ulrDp66tWUMcw2eTFsvmpjtf1VyZxY3wbhCGFXdmYtY6swsNDbQj/Jq2Xh8QFrHpfO19rX8Xt9ldwE1sPF+4tLzYnUesfGvVCPXCMGbEmGaSNiZEBKsrHcDn5EcjTIcAL3+7+pm9JD+zfy8vaNKo4phC+Lm1squxZjsBf7z5VyMqATFdo9pY23tycW+PKuVcHGtKbDySvD2lowpljyzRFR3oyb9pESNASN12t02ziRHp44ZNfMEfBh99X4jiFsrdq0rKoSENc9mgvYEeVzYbc6Uxq5Y40PiBZmHTNlsD56bViMV3HAtjcPkcre9ufluKop3jP6ZvZ8BSVdabpHalykzor0r4tMQDNKixYaDKkeHiuA0hF8oJ2zZSzOdeQ5V5mtvBQl8BMF1ZJo5GUbiMJIpe3MAsATyvWVbGV7EoeNzszzFM8NljkjynsRGfDHpon2TvfXenYDHB37NPgJjaSO4Do4BIUn0JBycaML+YFj8RcQxy4W3YRKEnwxFwGawdpR+sVzs/LQaEC9cOaL84wI7SGQhJIHXtMjk92N09MZtUfna29xUHP6Z8kI4+ywjRygscRY4bDbuhJFpyd1uO6FHjvciwFOJw89kuELgyQkzSyk93CRjxoGXViSRmUaA2A1JNShhkSZlVg+OcM087HuYZPT7+wcDxN6PhXWlEwyxhsTgJWc4fScSKBmUnL2oXZomJylG1Fxe99MMzMuOyzxxwxkITESThMO3inkByHE4i3ohrgJ5W2uTcubPKrQgTgWxuB0CTKBm7WILosijvWX1rpcVT20L4bOVIwjyBXjGr4XEMLh4SfGhAuV6Cx1CtVUqtnSCeQLMgVsFjQe6yHWNWffIfRc6odDptghFeOdEw2Vg2IwzBvmcoOWSGU6mKTpbcpsbBl3NOYeYDBrptw6fXTc4q19untrkc7M0oMQE1iMbgz3VmUamaIDwyDxd395bgkVXJKDCezR1R4ThsJG3emlJlEjSEDQLmzC402AvrW6mrG6mrG/8AOR86Hd/n+F6bDDkEbf4VjJjPzYC2/D8RrpucSTfboPXTglBxOhBtj4Bobi4hZTqPMEeysdD9Av8AuM3/AF2prZmtnom4gBiQbf6ww2mmwgykbc9+lZP5Q/Nra/yCcb8zid9untqWKnyyO9ieyxME7gat2XZhc4HMXO46ilFRlyKuVnVHEY3ixMDMXKjo9ydN9ORGua2Z1GL/ACYk7kVz/PIt/wBx6MNiMsC3UssZxEeIUaOiyFQGsfVvtcWO9U5URCQGbCyMM4/Wwya216jWx2YXGh2YYuXUhgZrfRS/q8THtka/pW0132OtjR3Yd3J0k5k+jE8lvzefZGQelKp9JB1253AFJyN2jGKNswzdpPiG2ZhfvXOyC5tzN/UKl83Z1YQP2cbH6eJmsIyNyb6lPv0APK/HhPZgRLeFTmZScskwXxPbfKNgOXnrWWMsVYiJGlkxEl+yZ2Ma7NIb7DovU+zemooJGfOVzShQQtvo8PHyd+S25A+s61RNiAJlnPfiOiEAfR6aLl2BXcDY71GNWizs8paOXSysfp9cwDc8t9789K033z0+Sx5FCEm5jJuSdHxD/EID/m+0Hds2ovO6lVQaLEhBFrbA5eXLnrXGdg4JF52HdUeGJeWmwIHu33quDKWMate4JkceJyNciX5fH7qwnMy/sX4PEmIFY5JSAdSkasmbS9i3LSrW4rJa2afa36JOlt7dKx58e7NZSUA0VASAB/Hzr32A/wBFOKmwyzR4gHMgYKSwvcAgZthvvb7ta6aajrpq7njZZAii62G8cR3Y/tJP4f5NuMwcqS2deyxKhWKaWdWAYaDS+U7c/XSjHsiSbtNcgA6lCCQb9WuPZahn7HVjmmPXXJ6/tfCogmPvn4OHFRr30UiQ+ifCh5kdfLpXAOx7z6ynVVOuW/pN59B7aFUQjM2sh1VT6P2m8+g9tV8W4fJC4EtszokmjBtHGYXIOh8qtKSlTOZYTkckkk3J1JqNFFdDsFMYDHvDIskbFWU6H4gjYgjQg70vRQHqYje+LwQCso/OcNbMADoxVT44WvYj0b22sauwGBkdu34a5iDArOme3zcEXYsx3i0uH3BAHitfzXDuJyYeVZYXKOvhYbjS1VRuxa1z3zY+dzz661Gk5ug9Kq9tfC4Q5YF7+JxL93Pl3lkO6xg+FNySN2OliqksZSMtDgIWBllI+kmk5aek51ypsguTzJ7PCrYpeHRkxwrLllYWzyutw0jcuRCrsoPUkmtcfHIjTOlsPhiqYfCg90u4ZgZG3OiEs27aAWG0EF086lI5Zo8sK3GCwQJ7+tu0e2pUkd5t3IsLAaV43slc/P8APJiJf0mQ2+bLbu90aFxp9HoFUW32tUzdqGAM2PmUMthdcPGVBVgB3Q2Qi3oxi3PbnDldCyYPJI4/lGIe2SRjth0L6FWOnVzroBWZmXMzMuQlU3jilkCyKAcFjVJyso8KM2+W+gJ1Q6HTa5pZDIwEgfElfzjEkjs8PHsUQroDbQleuVdyTQxj7Ju6xwxb6WLeXCynTOt9SpOmu+x1ANVXjMXpJhEb1S4iUfD4IDzJ1GZnwX4XFpGEkW6YaB8yX/SYiYC1/Lf1IDzJ1WXGtDhoneyyi4iXfPAxJcSIfRuTY7m56A1CfEaLPiFG1sNhhogUbMRyQe9z7TVN8v5xiPpJJNYoz6XIOw5INgvO3SkGxmfk1Hxap2PeMWdS0BbV4b6FG+vC1za/InTe8JVADqVIRTeWFTdoXNrTwnmh009nQ1nyExMZsR38Q+qRsPD0d1+CfhoZww5JM0kxXEv3hfVRf0ZSebdNhz8sgmIG3LZ7jK0rL/8AyxUf/n1G9x9Yap3VU0BbDO2q/rIZP4/cwHXa4kWYFSFBvLEPHC/7WP7Pl7OhoctmuMrSMNf2eIT/AM/vuOu+ZmfgyczPoVz5Sy9qpkfTs2TwzjZQ3MEc+fI661GWVe07zkTC1pFP0cZG0YA5crjbz1rkSuFPYvaJr5i3iiPpC+4NtLjeqo8T3SEjzQL47jvN9snkeltvfWjM+C1iQXITX9fB6LD66fHTbcaUvCqKfoTndvBcfox1PLN57C16szWy97T9TNzH2G/zp6qnBhJZnaKGIK+VmlNwBlUXYgnQLbWw391Eak9sz9C9r3jiNydZZTsRz15KPvqKyxX7MCwG03pZupH1fKuqAwKRnLGuskh5+Z/BatnmWVEGRY4YAVDhQJJLnN3j6bfAVVuSrc5nYjPAXbUWmWx8pBvcefx9dez+Tn+l6TD4ZcO0YbIMivrcKNAClu8QLDRhewvzrxss2XK7DvWAhi+qOTN8bc96pd+yuzazNr+5fmftfCtpbRtFTVhjieLCyvIAe0ckgE3KA65mOxc3uehPuX4alwzgZ5B4V39b29Ijp7aWwuDaQk3AA8Tttc7a9TU8PPLhpldCUkjN1Ybg8iK2E7TcqE7TcVkYkkm5J3vvemuKizj9yP8A5Fq8ns/pJO9K92APK+udvPmB7azZJCxJJuTua1XZSu5WxGiiirLCiiigCrIJMrKSL2INutje1V0UB6bhPEu34ss2QJ2kxfICSBe5IudTrSMB/wD18v8AvEH/AE56V4LxP5vOkwVXMZuFa+U6Ea29dOYcZ8DPlG00LlRyTLKt7b2BZRfzFRUov7HOpQ59jSxUEhxTusjQxrBAs0oJFkaGMFBbxFtgvP1AmlSpxIshXD4WI2QudM52LEeKRuZ5DoBXZMW+KUNMRFh4QgOUeJgoXQHxyMFG+w6AVyWDt1Uuy4eLVcNGb2J5k+V/FIefq0jbc53Svn+jMWIkaXK1kxiDL3rZMQlvA/JmI2bZhbnY1Ri1U2fGZkuMsMEYt2afXKnYDkp1bU35lVsUAOxxSvmi0R1t2ij6hvoy8x05aGoSPh5GJJxLsdSTlJNv8KQFTfPwMyxiwgnYWtfD4garlOwJ5oTy3U+0VVDOUIgnupQ3ik3Mbbgg+kh0P3jzn3VjsSZMM50a3fif1cj5bMPuhKmgimItb6CcajLyBPNfvU+2gzP7RfNI4mLu3b4uVrg3DBSfTuNCxG3IDX1LNiIoyUZRMW/SyX1v0jPkdc3P1Vdw3DKZUw8bgNKypJMNbZiBkTy11PP1V6r5U/6IXwuGadZA4QXZctmC9QcxvbexA0vaqVM7lKnVdnmFY5kAa7W+gm+su3ZuPu1222qtJVYLpZJHsV5xyad5D01Gn+FV4XRsMOhf/mNVYbwxf7c/9tc4z7nNrPudkdJCe0bKymzkDRwOdvrfGrArtlZCEAv2UfNhzPmT577VTh4AZJCRmKliI/ran7huRU0RJoy2d/nIfRLAIYwPRO+YG3d6CqgqDqOCGZVup/TRdPtr0/D1V2QLlAdjkN+zlA1A5owHw5eqq4ZjIcy92Zfc/s+t5c6mjgqzKt1P6WHp9pen4eqp2M2IaOOaQIf6zN+LH3Cpyy5bMyjb6GHkByZhz/H1UTTBQGcDb6KHkB9Zv86+qq8HiU7zu57UnQlcwH2vX8K31HE5ndhJIYiWY5pm111yeZ+15cqVwuFLksxso1dz8PMnpVpgiJuZievcN/jVWLxmayqMqL4V/E9Sateh0XoGMxmayqMqL4V/E9Satg4pZQGUMy/o2Po/xHMA7UhRVaVEF6FEE5JCxJJuTuahRRVFBRRRQBRRRQBRRRQBTOBxzROHQ2I9oIOhUjmCNCDS1FA1I9xHihlIGUIi+CNfAt97X1JJ3J191PspxgXID84VQojH6xQLDIBswG6jfcc6wqtw+JaNg6MVZTdWU2YHqCNqnSuCdK4NKOYSqIZu66d2ORtCLfq38uh9H1ba3yZVIy8bLlnBN7816L/nWvKM5JuTcnUk73rSw2LEgVHbK6/openRWPToeXqp5TPL7Glj8P2TsyAFG0kiPhI8unXTblSZyqljd8O50Ppxv/Hy2YUzJxBsp7RG7RdLAGzHrcbD/I8suCWRWJKEq3jTKQpHqG3l0qakndE1JO6L4oPm57QvqCDEUIJJBBD67AEDf1V67iv+l6XEYYwyxrYrY5bjMftXJyrfUgb2tcCvHHCRdJh/UB/GufM4v6b+wP40VXcKvuXRPl+bM2gu/eI08WtVrFvC/dYNmRvRJNtCeh0savmlzxxxu+IKRZhGpQWXMbtbXmarlitaOU6WvFLbYdD9ny5VNiLcFuFwpncgssU8YZiztkVgovqeT6adaVYdqDIvdkQZnA0BH1x0PUUzjcA6kRYkdnJlVkdtihF1zEcrbGkcTiQF7OPw+k3Nz18h0FalwjUuFuWGeOSzOWRxuVW4b7W4sani8al1eNm7QeJsoAbzIudevWsuiq0IvposmlLEljcnc1XRRVnQKKKKAKKKKAKKKKAKKKKAKKKKAKKKKAKKKKAKKKKAK7euUUAwMfIBYO4A5ZjXfyjL+0f+0aWorIRmldhn8oy/tH/tH+Nc/KMv7R/7R/jS9FIQ0rsM/lGT9o/9o1XLiWbxMWttc3+NVUUhCETeUnck8tTfQbCo3rlFaaFFFFAFFFFAFFFFAFFFFAFFFFAFFFFAFFFFAFFFFAFFFFAFFFFAFFFFAFFFFAFFFFAFFFFAFFFFAFFFFAFFFFAFFFFAFFFFAFFFFAFFF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9144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Что такое логическое программирование?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000240"/>
            <a:ext cx="7772400" cy="457200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Логическое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программирование — парадигма    программирования, основанная на автоматическом доказательстве теорем, а также раздел  дискретной математике, изучающий принципы логического вывода информации на основе заданных фактов и правил вывода.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785794"/>
            <a:ext cx="7772400" cy="457200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Логическое программирование основано на теории и аппарате математической логики с использованием математических принципов резолюций.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Логическое программирование относится к декларативному программированию, поскольку программа на нём скорее описывает свойство задачи, нежели алгоритм её решения. Такой идеал выражен в следующем уравнении Роберта Ковальского: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Алгоритм = Логика + Управление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914400"/>
          </a:xfrm>
        </p:spPr>
        <p:txBody>
          <a:bodyPr/>
          <a:lstStyle/>
          <a:p>
            <a:pPr algn="ctr"/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Planner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357298"/>
            <a:ext cx="7772400" cy="45720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Первым языком логического программирования был язык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 Planner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, в котором была заложена возможность автоматического вывода результата из данных и заданных правил перебора вариантов (совокупность которых называлась планом).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Planner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использовался для того, чтобы понизить требования к вычислительным ресурсам (с помощью метода 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backtracking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и обеспечить возможность вывода фактов, без активного использования стека.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428604"/>
            <a:ext cx="7772400" cy="914400"/>
          </a:xfrm>
        </p:spPr>
        <p:txBody>
          <a:bodyPr/>
          <a:lstStyle/>
          <a:p>
            <a:pPr algn="ctr"/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Backtracking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7772400" cy="45720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Термин 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backtrack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был введен в 1950 году американским математиком Дерриком Генри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Лемером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Поиск с возвратом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 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Backtracking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 — общий метод нахождения решений задачи, в которой требуется полный перебор всех возможных вариантов в некотором множестве М. Как правило позволяет решать задачи, в которых ставятся вопросы типа: «Перечислите все возможные варианты …», «Сколько существует способов …», «Есть ли способ …», «Существует ли объект…» и т. п.</a:t>
            </a:r>
          </a:p>
        </p:txBody>
      </p:sp>
      <p:pic>
        <p:nvPicPr>
          <p:cNvPr id="21506" name="Picture 2" descr="http://t3.gstatic.com/images?q=tbn:ANd9GcSmmHAlEElXpvOcP10JOKXpZJyIreFtqp9FBAy-046q3RMBQwc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00905" y="0"/>
            <a:ext cx="2043096" cy="1857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Стек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71472" y="1428736"/>
            <a:ext cx="3743324" cy="4578364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Стек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( англ.   — стопка) — структура данных, в которой доступ к элементам организован по принципу LIFO(англ.  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last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first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«последним пришёл — первым вышел»).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wiki.auditory.ru/images/thumb/b/b9/%D0%A1%D1%82%D0%B5%D0%BA.svg/300px-%D0%A1%D1%82%D0%B5%D0%BA.svg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214810" y="1785926"/>
            <a:ext cx="4726950" cy="37973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Prolog</a:t>
            </a:r>
            <a:r>
              <a:rPr lang="et-EE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500174"/>
            <a:ext cx="7772400" cy="4572000"/>
          </a:xfrm>
        </p:spPr>
        <p:txBody>
          <a:bodyPr>
            <a:noAutofit/>
          </a:bodyPr>
          <a:lstStyle/>
          <a:p>
            <a:r>
              <a:rPr lang="et-EE" sz="2800" dirty="0" smtClean="0">
                <a:latin typeface="Times New Roman" pitchFamily="18" charset="0"/>
                <a:cs typeface="Times New Roman" pitchFamily="18" charset="0"/>
              </a:rPr>
              <a:t>Prolog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это язык программирования, используемый для решения задач, в которых действуют объекты и отношения между этими объектами.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Программа на прологе состоит из предложений, которые могут быть фактами, правилами или вопросами.</a:t>
            </a:r>
            <a:endParaRPr lang="et-EE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языке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Prolog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было написано много экспертных систем для юридических, медицинских, финансовых и других проблемных областей.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772400" cy="914400"/>
          </a:xfrm>
        </p:spPr>
        <p:txBody>
          <a:bodyPr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1.1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 программы: родственные отношения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t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580624"/>
            <a:ext cx="5500726" cy="5277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914400"/>
          </a:xfrm>
        </p:spPr>
        <p:txBody>
          <a:bodyPr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1.2 Факты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857232"/>
            <a:ext cx="7772400" cy="457200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Введем </a:t>
            </a:r>
            <a:r>
              <a:rPr lang="ru-RU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отношение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-родитель-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между объектами,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tom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bob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факт, определяющий , что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является родителем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Боба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- имя отношения, 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tom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bob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- его аргументы.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3929066"/>
            <a:ext cx="49291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sz="2400" b="1" dirty="0" smtClean="0">
                <a:latin typeface="Times New Roman" pitchFamily="18" charset="0"/>
                <a:cs typeface="Times New Roman" pitchFamily="18" charset="0"/>
              </a:rPr>
              <a:t>parent (pam, bob).</a:t>
            </a:r>
            <a:br>
              <a:rPr lang="et-EE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2400" b="1" dirty="0" smtClean="0">
                <a:latin typeface="Times New Roman" pitchFamily="18" charset="0"/>
                <a:cs typeface="Times New Roman" pitchFamily="18" charset="0"/>
              </a:rPr>
              <a:t>parent (tom, bob).</a:t>
            </a:r>
            <a:br>
              <a:rPr lang="et-EE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2400" b="1" dirty="0" smtClean="0">
                <a:latin typeface="Times New Roman" pitchFamily="18" charset="0"/>
                <a:cs typeface="Times New Roman" pitchFamily="18" charset="0"/>
              </a:rPr>
              <a:t>parent (tom, liz).</a:t>
            </a:r>
            <a:br>
              <a:rPr lang="et-EE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2400" b="1" dirty="0" smtClean="0">
                <a:latin typeface="Times New Roman" pitchFamily="18" charset="0"/>
                <a:cs typeface="Times New Roman" pitchFamily="18" charset="0"/>
              </a:rPr>
              <a:t>parent (bob, ann).</a:t>
            </a:r>
            <a:br>
              <a:rPr lang="et-EE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2400" b="1" dirty="0" smtClean="0">
                <a:latin typeface="Times New Roman" pitchFamily="18" charset="0"/>
                <a:cs typeface="Times New Roman" pitchFamily="18" charset="0"/>
              </a:rPr>
              <a:t>parent (bob, pat).</a:t>
            </a:r>
            <a:br>
              <a:rPr lang="et-EE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2400" b="1" dirty="0" smtClean="0">
                <a:latin typeface="Times New Roman" pitchFamily="18" charset="0"/>
                <a:cs typeface="Times New Roman" pitchFamily="18" charset="0"/>
              </a:rPr>
              <a:t>parent (mary, ann).</a:t>
            </a:r>
            <a:br>
              <a:rPr lang="et-EE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2400" b="1" dirty="0" smtClean="0">
                <a:latin typeface="Times New Roman" pitchFamily="18" charset="0"/>
                <a:cs typeface="Times New Roman" pitchFamily="18" charset="0"/>
              </a:rPr>
              <a:t>parent (pat, juli).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mari-el.ru/mmlab/home/prolog/LECTION1/tre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3429000"/>
            <a:ext cx="4435790" cy="3081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357298"/>
            <a:ext cx="7772400" cy="4572000"/>
          </a:xfrm>
        </p:spPr>
        <p:txBody>
          <a:bodyPr>
            <a:normAutofit fontScale="77500" lnSpcReduction="2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Эта программа состоит из семи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предложений (утверждений),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clause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клоз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Каждый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клоз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записан фактом в виде отношения 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 записи фактов надо соблюдать следующие 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Имена всех отношений и объектов с маленькой буквы.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Сначала записывается имя отношения, затем в круглых скобках через запятую объекты.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В конце ставится точка.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9144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1.3 Вопросы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14356"/>
            <a:ext cx="7772400" cy="4572000"/>
          </a:xfrm>
        </p:spPr>
        <p:txBody>
          <a:bodyPr>
            <a:normAutofit fontScale="25000" lnSpcReduction="20000"/>
          </a:bodyPr>
          <a:lstStyle/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Вопрос в обычном прологе начинается с</a:t>
            </a:r>
            <a:r>
              <a:rPr lang="ru-RU" sz="11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1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?-</a:t>
            </a:r>
            <a:r>
              <a:rPr lang="ru-RU" sz="11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Вопрос записывается также, как и факт.</a:t>
            </a:r>
            <a:br>
              <a:rPr lang="ru-RU" sz="1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Например:</a:t>
            </a:r>
          </a:p>
          <a:p>
            <a:pPr>
              <a:buNone/>
            </a:pP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t-EE" sz="11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? -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 parent (bob, pat)</a:t>
            </a: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 yes</a:t>
            </a: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t-EE" sz="11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?-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parent (bob,mary)</a:t>
            </a: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no</a:t>
            </a:r>
            <a:endParaRPr lang="et-EE" sz="1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t-EE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3794" name="Picture 2" descr="http://www.mari-el.ru/mmlab/home/prolog/LECTION1/bob_pa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428736"/>
            <a:ext cx="642942" cy="2780291"/>
          </a:xfrm>
          <a:prstGeom prst="rect">
            <a:avLst/>
          </a:prstGeom>
          <a:noFill/>
        </p:spPr>
      </p:pic>
      <p:pic>
        <p:nvPicPr>
          <p:cNvPr id="33796" name="Picture 4" descr="http://www.mari-el.ru/mmlab/home/prolog/LECTION1/onlybob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429132"/>
            <a:ext cx="714380" cy="2161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772400" cy="9144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1.4 Переменные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142984"/>
            <a:ext cx="7772400" cy="45720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Можно задать вопрос и узнать кто родитель 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liz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?-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parent (X, liz)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X= tom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Вопрос :</a:t>
            </a:r>
          </a:p>
          <a:p>
            <a:pPr>
              <a:buNone/>
            </a:pPr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?-parent (X, bob)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X=tom 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X=pam</a:t>
            </a:r>
            <a:endParaRPr lang="et-EE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32770" name="Picture 2" descr="http://www.mari-el.ru/mmlab/home/prolog/LECTION1/tom_liz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643050"/>
            <a:ext cx="785818" cy="2483187"/>
          </a:xfrm>
          <a:prstGeom prst="rect">
            <a:avLst/>
          </a:prstGeom>
          <a:noFill/>
        </p:spPr>
      </p:pic>
      <p:pic>
        <p:nvPicPr>
          <p:cNvPr id="32772" name="Picture 4" descr="http://www.mari-el.ru/mmlab/home/prolog/LECTION1/bobxx_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4429132"/>
            <a:ext cx="2000264" cy="1882603"/>
          </a:xfrm>
          <a:prstGeom prst="rect">
            <a:avLst/>
          </a:prstGeom>
          <a:noFill/>
        </p:spPr>
      </p:pic>
      <p:pic>
        <p:nvPicPr>
          <p:cNvPr id="32774" name="Picture 6" descr="http://www.mari-el.ru/mmlab/home/prolog/LECTION1/bobxx_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3845023"/>
            <a:ext cx="2457457" cy="23129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772400" cy="9144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1.5 Конъюнкция целей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071546"/>
            <a:ext cx="7772400" cy="457200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Можно задать более общий вопрос: Кто является родителем родителя 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juli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Так как нет отношения 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grandparent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то можно разбить на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два вопроса: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кто родитель 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juli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Предположим-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кто родитель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Предположим-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Вопрос: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s-ES" sz="2800" b="1" dirty="0" smtClean="0">
                <a:latin typeface="Times New Roman" pitchFamily="18" charset="0"/>
                <a:cs typeface="Times New Roman" pitchFamily="18" charset="0"/>
              </a:rPr>
              <a:t>?-parent (Y, juli), parent (X, Y). </a:t>
            </a:r>
            <a:br>
              <a:rPr lang="es-E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800" b="1" dirty="0" smtClean="0">
                <a:latin typeface="Times New Roman" pitchFamily="18" charset="0"/>
                <a:cs typeface="Times New Roman" pitchFamily="18" charset="0"/>
              </a:rPr>
              <a:t>X=bob </a:t>
            </a:r>
            <a:br>
              <a:rPr lang="es-E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800" b="1" dirty="0" smtClean="0">
                <a:latin typeface="Times New Roman" pitchFamily="18" charset="0"/>
                <a:cs typeface="Times New Roman" pitchFamily="18" charset="0"/>
              </a:rPr>
              <a:t>Y=pat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://www.mari-el.ru/mmlab/home/prolog/LECTION1/jul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0110" y="3071810"/>
            <a:ext cx="3003890" cy="36406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9144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1.6 Правила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142984"/>
            <a:ext cx="7772400" cy="4572000"/>
          </a:xfrm>
        </p:spPr>
        <p:txBody>
          <a:bodyPr>
            <a:normAutofit fontScale="25000" lnSpcReduction="20000"/>
          </a:bodyPr>
          <a:lstStyle/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Введем отношение </a:t>
            </a:r>
            <a:r>
              <a:rPr lang="ru-RU" sz="11200" dirty="0" err="1" smtClean="0">
                <a:latin typeface="Times New Roman" pitchFamily="18" charset="0"/>
                <a:cs typeface="Times New Roman" pitchFamily="18" charset="0"/>
              </a:rPr>
              <a:t>peбенок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, обратное к 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 "родитель". </a:t>
            </a:r>
            <a:br>
              <a:rPr lang="ru-RU" sz="1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Можно было бы определить аналогично:</a:t>
            </a:r>
          </a:p>
          <a:p>
            <a:pPr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liz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tom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Но можно использовать, что отношение 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 обратно к 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 и записать в виде утверждения- </a:t>
            </a:r>
            <a:r>
              <a:rPr lang="ru-RU" sz="11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</a:t>
            </a:r>
            <a:r>
              <a:rPr lang="ru-RU" sz="11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(Y, X):-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(X, Y).</a:t>
            </a:r>
          </a:p>
          <a:p>
            <a:pPr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Правило читается так:</a:t>
            </a:r>
          </a:p>
          <a:p>
            <a:pPr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   Для всех X и Y </a:t>
            </a:r>
            <a:br>
              <a:rPr lang="ru-RU" sz="1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Y -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X, если</a:t>
            </a:r>
            <a:br>
              <a:rPr lang="ru-RU" sz="1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X -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Y.</a:t>
            </a:r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1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428604"/>
            <a:ext cx="7772400" cy="457200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Правило отличается от факта тем, что факт всегда истина, а правило описывает утверждение, которое будет истинной, если выполнено некоторое условие. Поэтому в правиле выделяют: заключение условие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(Y, X) :-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(X, Y).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t-EE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t-EE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голова                             </a:t>
            </a:r>
            <a:r>
              <a:rPr lang="et-EE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тело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et-EE" sz="2800" b="1" dirty="0" smtClean="0">
                <a:latin typeface="Times New Roman" pitchFamily="18" charset="0"/>
                <a:cs typeface="Times New Roman" pitchFamily="18" charset="0"/>
              </a:rPr>
              <a:t>body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условие 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(X, Y)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выполняется, то логическим следствием из него будет утверждение 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(Y, X)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9144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1.7 Конъюнкция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правилах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000108"/>
            <a:ext cx="7772400" cy="4572000"/>
          </a:xfrm>
        </p:spPr>
        <p:txBody>
          <a:bodyPr>
            <a:normAutofit fontScale="25000" lnSpcReduction="20000"/>
          </a:bodyPr>
          <a:lstStyle/>
          <a:p>
            <a:r>
              <a:rPr lang="ru-RU" sz="11100" dirty="0" smtClean="0">
                <a:latin typeface="Times New Roman" pitchFamily="18" charset="0"/>
                <a:cs typeface="Times New Roman" pitchFamily="18" charset="0"/>
              </a:rPr>
              <a:t>Добавим еще одно отношение в базу данных, унарное, определяющее пол.</a:t>
            </a:r>
          </a:p>
          <a:p>
            <a:pPr>
              <a:buNone/>
            </a:pP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    male(tom</a:t>
            </a: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en-US" sz="1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male(bob).</a:t>
            </a:r>
            <a:br>
              <a:rPr lang="en-US" sz="1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male(</a:t>
            </a:r>
            <a:r>
              <a:rPr lang="en-US" sz="11100" b="1" dirty="0" err="1" smtClean="0">
                <a:latin typeface="Times New Roman" pitchFamily="18" charset="0"/>
                <a:cs typeface="Times New Roman" pitchFamily="18" charset="0"/>
              </a:rPr>
              <a:t>jim</a:t>
            </a: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en-US" sz="1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female(</a:t>
            </a:r>
            <a:r>
              <a:rPr lang="en-US" sz="11100" b="1" dirty="0" err="1" smtClean="0">
                <a:latin typeface="Times New Roman" pitchFamily="18" charset="0"/>
                <a:cs typeface="Times New Roman" pitchFamily="18" charset="0"/>
              </a:rPr>
              <a:t>liz</a:t>
            </a: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en-US" sz="1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female(</a:t>
            </a:r>
            <a:r>
              <a:rPr lang="en-US" sz="11100" b="1" dirty="0" err="1" smtClean="0">
                <a:latin typeface="Times New Roman" pitchFamily="18" charset="0"/>
                <a:cs typeface="Times New Roman" pitchFamily="18" charset="0"/>
              </a:rPr>
              <a:t>pam</a:t>
            </a: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en-US" sz="1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female(pat).</a:t>
            </a:r>
            <a:br>
              <a:rPr lang="en-US" sz="1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female(</a:t>
            </a:r>
            <a:r>
              <a:rPr lang="en-US" sz="11100" b="1" dirty="0" err="1" smtClean="0">
                <a:latin typeface="Times New Roman" pitchFamily="18" charset="0"/>
                <a:cs typeface="Times New Roman" pitchFamily="18" charset="0"/>
              </a:rPr>
              <a:t>ann</a:t>
            </a: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1100" dirty="0" smtClean="0">
                <a:latin typeface="Times New Roman" pitchFamily="18" charset="0"/>
                <a:cs typeface="Times New Roman" pitchFamily="18" charset="0"/>
              </a:rPr>
              <a:t>Теперь определим отношение </a:t>
            </a:r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mother</a:t>
            </a:r>
            <a:r>
              <a:rPr lang="ru-RU" sz="11100" dirty="0" smtClean="0">
                <a:latin typeface="Times New Roman" pitchFamily="18" charset="0"/>
                <a:cs typeface="Times New Roman" pitchFamily="18" charset="0"/>
              </a:rPr>
              <a:t>. Оно описывается следующим образом:</a:t>
            </a:r>
          </a:p>
          <a:p>
            <a:pPr>
              <a:buNone/>
            </a:pPr>
            <a:r>
              <a:rPr lang="ru-RU" sz="11100" b="1" dirty="0" smtClean="0">
                <a:latin typeface="Times New Roman" pitchFamily="18" charset="0"/>
                <a:cs typeface="Times New Roman" pitchFamily="18" charset="0"/>
              </a:rPr>
              <a:t>Для всех X </a:t>
            </a:r>
            <a:r>
              <a:rPr lang="ru-RU" sz="11100" b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111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    X -mother </a:t>
            </a: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Y, if </a:t>
            </a:r>
            <a:br>
              <a:rPr lang="en-US" sz="1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X- parent Y и </a:t>
            </a:r>
            <a:br>
              <a:rPr lang="en-US" sz="1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X -</a:t>
            </a:r>
            <a:r>
              <a:rPr lang="en-US" sz="11100" b="1" dirty="0" smtClean="0">
                <a:latin typeface="Times New Roman" pitchFamily="18" charset="0"/>
                <a:cs typeface="Times New Roman" pitchFamily="18" charset="0"/>
              </a:rPr>
              <a:t>female</a:t>
            </a:r>
            <a:endParaRPr lang="ru-RU" sz="111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714356"/>
            <a:ext cx="7772400" cy="4572000"/>
          </a:xfrm>
        </p:spPr>
        <p:txBody>
          <a:bodyPr>
            <a:normAutofit fontScale="25000" lnSpcReduction="20000"/>
          </a:bodyPr>
          <a:lstStyle/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Таким образом правило будет</a:t>
            </a:r>
          </a:p>
          <a:p>
            <a:pPr>
              <a:buNone/>
            </a:pP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mother(X, Y):-parent(X, Y), female(X).</a:t>
            </a:r>
            <a:endParaRPr lang="et-EE" sz="1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Можно записать</a:t>
            </a:r>
          </a:p>
          <a:p>
            <a:pPr>
              <a:buNone/>
            </a:pP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mother(X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, Y):-parent(X, Y),</a:t>
            </a:r>
            <a:r>
              <a:rPr lang="et-EE" sz="112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female(X)</a:t>
            </a: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t-EE" sz="1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t-EE" sz="1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или </a:t>
            </a: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mother(X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, Y):-</a:t>
            </a:r>
            <a:r>
              <a:rPr lang="et-EE" sz="11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parent(X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, Y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),</a:t>
            </a:r>
            <a:endParaRPr lang="en-US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female(X). </a:t>
            </a:r>
          </a:p>
          <a:p>
            <a:pPr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Запятая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между двумя условиями означает конъюнкцию целей. Это означает, что два условия должны быть выполнены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одновременно.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2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785794"/>
            <a:ext cx="7772400" cy="4572000"/>
          </a:xfrm>
        </p:spPr>
        <p:txBody>
          <a:bodyPr>
            <a:normAutofit fontScale="25000" lnSpcReduction="20000"/>
          </a:bodyPr>
          <a:lstStyle/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Как система ответит на вопрос?</a:t>
            </a: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t-EE" sz="1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?-mother (pam, bob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yes</a:t>
            </a: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Находится правило 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mother</a:t>
            </a:r>
            <a:r>
              <a:rPr lang="et-EE" sz="1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производится подстановка</a:t>
            </a:r>
          </a:p>
          <a:p>
            <a:pPr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X=pam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t-EE" sz="1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Y=bob</a:t>
            </a:r>
            <a:endParaRPr lang="et-EE" sz="1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Получаем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правило</a:t>
            </a:r>
          </a:p>
          <a:p>
            <a:pPr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mother(pam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, bob):- </a:t>
            </a:r>
            <a:br>
              <a:rPr lang="et-EE" sz="1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parent(pam, bob), </a:t>
            </a:r>
            <a:br>
              <a:rPr lang="et-EE" sz="1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female(pam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Сначала удовлетворяются 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parent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 , а затем 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female</a:t>
            </a:r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    Пролог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отвечает: </a:t>
            </a:r>
            <a:r>
              <a:rPr lang="ru-RU" sz="11200" b="1" dirty="0" err="1" smtClean="0"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et-EE" dirty="0" smtClean="0"/>
          </a:p>
          <a:p>
            <a:pPr>
              <a:buNone/>
            </a:pPr>
            <a:endParaRPr lang="et-EE" dirty="0" smtClean="0"/>
          </a:p>
          <a:p>
            <a:endParaRPr lang="ru-RU" dirty="0"/>
          </a:p>
        </p:txBody>
      </p:sp>
      <p:pic>
        <p:nvPicPr>
          <p:cNvPr id="1026" name="Picture 2" descr="http://www.mari-el.ru/mmlab/home/prolog/LECTION1/pam_bob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2643182"/>
            <a:ext cx="688867" cy="32147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772400" cy="9144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1.8 Переменные в теле правила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714356"/>
            <a:ext cx="7772400" cy="4572000"/>
          </a:xfrm>
        </p:spPr>
        <p:txBody>
          <a:bodyPr>
            <a:normAutofit fontScale="25000" lnSpcReduction="20000"/>
          </a:bodyPr>
          <a:lstStyle/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Определим отношение 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sister</a:t>
            </a:r>
            <a:endParaRPr lang="et-EE" sz="1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  Для 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любых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Y </a:t>
            </a:r>
            <a:br>
              <a:rPr lang="et-EE" sz="1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X sister Y, if </a:t>
            </a:r>
            <a:br>
              <a:rPr lang="et-EE" sz="1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есть общий родитель, </a:t>
            </a:r>
            <a:br>
              <a:rPr lang="ru-RU" sz="1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X female</a:t>
            </a:r>
            <a:endParaRPr lang="et-EE" sz="1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Запишем правило на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прологе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sister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(X, Y):- parent(Z,X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),</a:t>
            </a: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et-EE" sz="1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parent(Z,Y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), </a:t>
            </a: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  <a:r>
              <a:rPr lang="et-EE" sz="11200" b="1" dirty="0" smtClean="0">
                <a:latin typeface="Times New Roman" pitchFamily="18" charset="0"/>
                <a:cs typeface="Times New Roman" pitchFamily="18" charset="0"/>
              </a:rPr>
              <a:t>female(X).</a:t>
            </a: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Здесь 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-общий родитель. </a:t>
            </a: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-некоторый, любой. </a:t>
            </a:r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Можно спросить:</a:t>
            </a:r>
          </a:p>
          <a:p>
            <a:pPr>
              <a:buNone/>
            </a:pPr>
            <a:r>
              <a:rPr lang="sv-SE" sz="11200" b="1" dirty="0" smtClean="0">
                <a:latin typeface="Times New Roman" pitchFamily="18" charset="0"/>
                <a:cs typeface="Times New Roman" pitchFamily="18" charset="0"/>
              </a:rPr>
              <a:t>?-sister(ann, pat).yes</a:t>
            </a:r>
          </a:p>
          <a:p>
            <a:pPr>
              <a:buNone/>
            </a:pPr>
            <a:r>
              <a:rPr lang="sv-SE" sz="11200" b="1" dirty="0" smtClean="0">
                <a:latin typeface="Times New Roman" pitchFamily="18" charset="0"/>
                <a:cs typeface="Times New Roman" pitchFamily="18" charset="0"/>
              </a:rPr>
              <a:t>?-sister(pat, pat).</a:t>
            </a:r>
          </a:p>
          <a:p>
            <a:pPr>
              <a:buNone/>
            </a:pPr>
            <a:r>
              <a:rPr lang="sv-SE" sz="11200" b="1" dirty="0" smtClean="0">
                <a:latin typeface="Times New Roman" pitchFamily="18" charset="0"/>
                <a:cs typeface="Times New Roman" pitchFamily="18" charset="0"/>
              </a:rPr>
              <a:t>yes</a:t>
            </a:r>
            <a:endParaRPr lang="sv-SE" sz="1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t-EE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http://www.mari-el.ru/mmlab/home/prolog/LECTION1/sist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4579301"/>
            <a:ext cx="2247906" cy="22786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772400" cy="914400"/>
          </a:xfrm>
        </p:spPr>
        <p:txBody>
          <a:bodyPr/>
          <a:lstStyle/>
          <a:p>
            <a:pPr algn="ctr"/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1.9 C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труктура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пролог-программы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28736"/>
            <a:ext cx="777240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предложение</a:t>
            </a:r>
            <a:r>
              <a:rPr lang="en-US" b="1" dirty="0" smtClean="0"/>
              <a:t> </a:t>
            </a:r>
            <a:r>
              <a:rPr lang="ru-RU" b="1" dirty="0" smtClean="0"/>
              <a:t>  -</a:t>
            </a:r>
            <a:r>
              <a:rPr lang="en-US" b="1" dirty="0" smtClean="0"/>
              <a:t>   </a:t>
            </a:r>
            <a:r>
              <a:rPr lang="ru-RU" b="1" dirty="0" smtClean="0"/>
              <a:t>факт,</a:t>
            </a:r>
            <a:r>
              <a:rPr lang="en-US" b="1" dirty="0" smtClean="0"/>
              <a:t>   </a:t>
            </a:r>
            <a:r>
              <a:rPr lang="ru-RU" b="1" dirty="0" smtClean="0"/>
              <a:t>правило,</a:t>
            </a:r>
            <a:r>
              <a:rPr lang="en-US" b="1" dirty="0" smtClean="0"/>
              <a:t>   </a:t>
            </a:r>
            <a:r>
              <a:rPr lang="ru-RU" b="1" dirty="0" smtClean="0"/>
              <a:t>вопрос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c</a:t>
            </a:r>
            <a:r>
              <a:rPr lang="et-EE" b="1" dirty="0" smtClean="0"/>
              <a:t>lause</a:t>
            </a:r>
            <a:r>
              <a:rPr lang="en-US" b="1" dirty="0" smtClean="0"/>
              <a:t>                         </a:t>
            </a:r>
            <a:r>
              <a:rPr lang="et-EE" b="1" dirty="0" smtClean="0"/>
              <a:t>fact,</a:t>
            </a:r>
            <a:r>
              <a:rPr lang="en-US" b="1" dirty="0" smtClean="0"/>
              <a:t>     </a:t>
            </a:r>
            <a:r>
              <a:rPr lang="et-EE" b="1" dirty="0" smtClean="0"/>
              <a:t>rule,</a:t>
            </a:r>
            <a:r>
              <a:rPr lang="en-US" b="1" dirty="0" smtClean="0"/>
              <a:t>              </a:t>
            </a:r>
            <a:r>
              <a:rPr lang="et-EE" b="1" dirty="0" smtClean="0"/>
              <a:t>goal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c</a:t>
            </a:r>
            <a:r>
              <a:rPr lang="ru-RU" b="1" dirty="0" err="1" smtClean="0"/>
              <a:t>остав</a:t>
            </a:r>
            <a:r>
              <a:rPr lang="en-US" b="1" dirty="0" smtClean="0"/>
              <a:t>                        </a:t>
            </a:r>
            <a:r>
              <a:rPr lang="et-EE" b="1" dirty="0" smtClean="0"/>
              <a:t>head</a:t>
            </a:r>
            <a:r>
              <a:rPr lang="en-US" b="1" dirty="0" smtClean="0"/>
              <a:t>     </a:t>
            </a:r>
            <a:r>
              <a:rPr lang="et-EE" b="1" dirty="0" smtClean="0"/>
              <a:t>head</a:t>
            </a:r>
            <a:endParaRPr lang="en-US" b="1" dirty="0" smtClean="0"/>
          </a:p>
          <a:p>
            <a:pPr>
              <a:buNone/>
            </a:pPr>
            <a:r>
              <a:rPr lang="ru-RU" b="1" dirty="0" smtClean="0"/>
              <a:t>                                          .             ..                     ?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|                      |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</a:t>
            </a:r>
            <a:r>
              <a:rPr lang="et-EE" b="1" dirty="0" smtClean="0"/>
              <a:t>body</a:t>
            </a:r>
            <a:r>
              <a:rPr lang="ru-RU" b="1" dirty="0" smtClean="0"/>
              <a:t>            </a:t>
            </a:r>
            <a:r>
              <a:rPr lang="et-EE" b="1" dirty="0" smtClean="0"/>
              <a:t>body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                                   .                      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28662" y="2500306"/>
            <a:ext cx="7772400" cy="914400"/>
          </a:xfrm>
        </p:spPr>
        <p:txBody>
          <a:bodyPr/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837</TotalTime>
  <Words>268</Words>
  <PresentationFormat>Экран (4:3)</PresentationFormat>
  <Paragraphs>139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Метро</vt:lpstr>
      <vt:lpstr>Логическое программирование/ Polog</vt:lpstr>
      <vt:lpstr>Содержание</vt:lpstr>
      <vt:lpstr>Слайд 3</vt:lpstr>
      <vt:lpstr>Введение</vt:lpstr>
      <vt:lpstr>Что такое логическое программирование?</vt:lpstr>
      <vt:lpstr>Слайд 6</vt:lpstr>
      <vt:lpstr>Planner</vt:lpstr>
      <vt:lpstr>Backtracking</vt:lpstr>
      <vt:lpstr>Стек</vt:lpstr>
      <vt:lpstr>Prolog </vt:lpstr>
      <vt:lpstr> 1.1 Пример программы: родственные отношения </vt:lpstr>
      <vt:lpstr> 1.2 Факты </vt:lpstr>
      <vt:lpstr>Слайд 13</vt:lpstr>
      <vt:lpstr>1.3 Вопросы</vt:lpstr>
      <vt:lpstr>1.4 Переменные </vt:lpstr>
      <vt:lpstr>1.5 Конъюнкция целей </vt:lpstr>
      <vt:lpstr>1.6 Правила  </vt:lpstr>
      <vt:lpstr>Слайд 18</vt:lpstr>
      <vt:lpstr>1.7 Конъюнкция в правилах </vt:lpstr>
      <vt:lpstr>Слайд 20</vt:lpstr>
      <vt:lpstr>Слайд 21</vt:lpstr>
      <vt:lpstr>1.8 Переменные в теле правила </vt:lpstr>
      <vt:lpstr>1.9 Cтруктура пролог-программы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Логическое программирование</dc:title>
  <dc:creator>Светик</dc:creator>
  <cp:lastModifiedBy>Светик</cp:lastModifiedBy>
  <cp:revision>34</cp:revision>
  <dcterms:created xsi:type="dcterms:W3CDTF">2012-12-01T11:49:40Z</dcterms:created>
  <dcterms:modified xsi:type="dcterms:W3CDTF">2012-12-06T20:45:26Z</dcterms:modified>
</cp:coreProperties>
</file>