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819753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Shape 60"/>
          <p:cNvGrpSpPr/>
          <p:nvPr/>
        </p:nvGrpSpPr>
        <p:grpSpPr>
          <a:xfrm>
            <a:off x="-11" y="1334226"/>
            <a:ext cx="7314320" cy="4116299"/>
            <a:chOff x="-11" y="1378676"/>
            <a:chExt cx="7314320" cy="4116299"/>
          </a:xfrm>
        </p:grpSpPr>
        <p:sp>
          <p:nvSpPr>
            <p:cNvPr id="61" name="Shape 61"/>
            <p:cNvSpPr/>
            <p:nvPr/>
          </p:nvSpPr>
          <p:spPr>
            <a:xfrm flipH="1">
              <a:off x="-11" y="1378676"/>
              <a:ext cx="187800" cy="4116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62" name="Shape 62"/>
            <p:cNvSpPr/>
            <p:nvPr/>
          </p:nvSpPr>
          <p:spPr>
            <a:xfrm flipH="1">
              <a:off x="187809" y="1378676"/>
              <a:ext cx="7126499" cy="4116299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63" name="Shape 63"/>
          <p:cNvSpPr txBox="1">
            <a:spLocks noGrp="1"/>
          </p:cNvSpPr>
          <p:nvPr>
            <p:ph type="ctrTitle"/>
          </p:nvPr>
        </p:nvSpPr>
        <p:spPr>
          <a:xfrm>
            <a:off x="685800" y="2266575"/>
            <a:ext cx="6400799" cy="133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ubTitle" idx="1"/>
          </p:nvPr>
        </p:nvSpPr>
        <p:spPr>
          <a:xfrm>
            <a:off x="685800" y="3600451"/>
            <a:ext cx="6400799" cy="90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Shape 66"/>
          <p:cNvGrpSpPr/>
          <p:nvPr/>
        </p:nvGrpSpPr>
        <p:grpSpPr>
          <a:xfrm>
            <a:off x="-13" y="-12188"/>
            <a:ext cx="8005727" cy="1612601"/>
            <a:chOff x="-13" y="-12187"/>
            <a:chExt cx="8005727" cy="1161900"/>
          </a:xfrm>
        </p:grpSpPr>
        <p:sp>
          <p:nvSpPr>
            <p:cNvPr id="67" name="Shape 67"/>
            <p:cNvSpPr/>
            <p:nvPr/>
          </p:nvSpPr>
          <p:spPr>
            <a:xfrm flipH="1">
              <a:off x="-13" y="-12187"/>
              <a:ext cx="187800" cy="1161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68" name="Shape 68"/>
            <p:cNvSpPr/>
            <p:nvPr/>
          </p:nvSpPr>
          <p:spPr>
            <a:xfrm flipH="1">
              <a:off x="187715" y="-12187"/>
              <a:ext cx="7817999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buNone/>
              <a:defRPr>
                <a:solidFill>
                  <a:schemeClr val="lt1"/>
                </a:solidFill>
              </a:defRPr>
            </a:lvl1pPr>
            <a:lvl2pPr algn="l" rtl="0">
              <a:buNone/>
              <a:defRPr>
                <a:solidFill>
                  <a:schemeClr val="lt1"/>
                </a:solidFill>
              </a:defRPr>
            </a:lvl2pPr>
            <a:lvl3pPr algn="l" rtl="0">
              <a:buNone/>
              <a:defRPr>
                <a:solidFill>
                  <a:schemeClr val="lt1"/>
                </a:solidFill>
              </a:defRPr>
            </a:lvl3pPr>
            <a:lvl4pPr algn="l" rtl="0">
              <a:buNone/>
              <a:defRPr>
                <a:solidFill>
                  <a:schemeClr val="lt1"/>
                </a:solidFill>
              </a:defRPr>
            </a:lvl4pPr>
            <a:lvl5pPr algn="l" rtl="0">
              <a:buNone/>
              <a:defRPr>
                <a:solidFill>
                  <a:schemeClr val="lt1"/>
                </a:solidFill>
              </a:defRPr>
            </a:lvl5pPr>
            <a:lvl6pPr algn="l" rtl="0">
              <a:buNone/>
              <a:defRPr>
                <a:solidFill>
                  <a:schemeClr val="lt1"/>
                </a:solidFill>
              </a:defRPr>
            </a:lvl6pPr>
            <a:lvl7pPr algn="l" rtl="0">
              <a:buNone/>
              <a:defRPr>
                <a:solidFill>
                  <a:schemeClr val="lt1"/>
                </a:solidFill>
              </a:defRPr>
            </a:lvl7pPr>
            <a:lvl8pPr algn="l" rtl="0">
              <a:buNone/>
              <a:defRPr>
                <a:solidFill>
                  <a:schemeClr val="lt1"/>
                </a:solidFill>
              </a:defRPr>
            </a:lvl8pPr>
            <a:lvl9pPr algn="l" rtl="0"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0"/>
              </a:spcBef>
              <a:buClr>
                <a:schemeClr val="dk2"/>
              </a:buClr>
              <a:buSzPct val="166666"/>
              <a:buFont typeface="Arial"/>
              <a:buChar char="•"/>
              <a:defRPr sz="1800">
                <a:solidFill>
                  <a:schemeClr val="dk2"/>
                </a:solidFill>
              </a:defRPr>
            </a:lvl1pPr>
            <a:lvl2pPr marL="742950" indent="-28575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>
                <a:solidFill>
                  <a:schemeClr val="dk2"/>
                </a:solidFill>
              </a:defRPr>
            </a:lvl2pPr>
            <a:lvl3pPr marL="11430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>
                <a:solidFill>
                  <a:schemeClr val="dk2"/>
                </a:solidFill>
              </a:defRPr>
            </a:lvl3pPr>
            <a:lvl4pPr marL="16002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>
                <a:solidFill>
                  <a:schemeClr val="dk2"/>
                </a:solidFill>
              </a:defRPr>
            </a:lvl4pPr>
            <a:lvl5pPr marL="20574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>
                <a:solidFill>
                  <a:schemeClr val="dk2"/>
                </a:solidFill>
              </a:defRPr>
            </a:lvl5pPr>
            <a:lvl6pPr marL="25146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>
                <a:solidFill>
                  <a:schemeClr val="dk2"/>
                </a:solidFill>
              </a:defRPr>
            </a:lvl6pPr>
            <a:lvl7pPr marL="29718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>
                <a:solidFill>
                  <a:schemeClr val="dk2"/>
                </a:solidFill>
              </a:defRPr>
            </a:lvl7pPr>
            <a:lvl8pPr marL="34290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aseline="0">
                <a:solidFill>
                  <a:schemeClr val="dk2"/>
                </a:solidFill>
              </a:defRPr>
            </a:lvl8pPr>
            <a:lvl9pPr marL="38862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aseline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56245" y="1704684"/>
            <a:ext cx="4038599" cy="484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buNone/>
              <a:defRPr sz="1800"/>
            </a:lvl1pPr>
            <a:lvl2pPr rtl="0">
              <a:buNone/>
              <a:defRPr sz="1800"/>
            </a:lvl2pPr>
            <a:lvl3pPr rtl="0">
              <a:buNone/>
              <a:defRPr sz="1800"/>
            </a:lvl3pPr>
            <a:lvl4pPr rtl="0">
              <a:buNone/>
              <a:defRPr sz="1800"/>
            </a:lvl4pPr>
            <a:lvl5pPr rtl="0">
              <a:buNone/>
              <a:defRPr sz="1800"/>
            </a:lvl5pPr>
            <a:lvl6pPr rtl="0">
              <a:buNone/>
              <a:defRPr sz="1800"/>
            </a:lvl6pPr>
            <a:lvl7pPr rtl="0">
              <a:buNone/>
              <a:defRPr sz="1800"/>
            </a:lvl7pPr>
            <a:lvl8pPr rtl="0">
              <a:buNone/>
              <a:defRPr sz="1800"/>
            </a:lvl8pPr>
            <a:lvl9pPr rtl="0">
              <a:buNone/>
              <a:defRPr sz="1800"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2"/>
          </p:nvPr>
        </p:nvSpPr>
        <p:spPr>
          <a:xfrm>
            <a:off x="4648200" y="1704684"/>
            <a:ext cx="4038599" cy="484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buNone/>
              <a:defRPr sz="1800"/>
            </a:lvl1pPr>
            <a:lvl2pPr rtl="0">
              <a:buNone/>
              <a:defRPr sz="1800"/>
            </a:lvl2pPr>
            <a:lvl3pPr rtl="0">
              <a:buNone/>
              <a:defRPr sz="1800"/>
            </a:lvl3pPr>
            <a:lvl4pPr rtl="0">
              <a:buNone/>
              <a:defRPr sz="1800"/>
            </a:lvl4pPr>
            <a:lvl5pPr rtl="0">
              <a:buNone/>
              <a:defRPr sz="1800"/>
            </a:lvl5pPr>
            <a:lvl6pPr rtl="0">
              <a:buNone/>
              <a:defRPr sz="1800"/>
            </a:lvl6pPr>
            <a:lvl7pPr rtl="0">
              <a:buNone/>
              <a:defRPr sz="1800"/>
            </a:lvl7pPr>
            <a:lvl8pPr rtl="0">
              <a:buNone/>
              <a:defRPr sz="1800"/>
            </a:lvl8pPr>
            <a:lvl9pPr rtl="0">
              <a:buNone/>
              <a:defRPr sz="1800"/>
            </a:lvl9pPr>
          </a:lstStyle>
          <a:p>
            <a:endParaRPr/>
          </a:p>
        </p:txBody>
      </p:sp>
      <p:grpSp>
        <p:nvGrpSpPr>
          <p:cNvPr id="74" name="Shape 74"/>
          <p:cNvGrpSpPr/>
          <p:nvPr/>
        </p:nvGrpSpPr>
        <p:grpSpPr>
          <a:xfrm>
            <a:off x="-13" y="-12188"/>
            <a:ext cx="8005727" cy="1612601"/>
            <a:chOff x="-13" y="-12187"/>
            <a:chExt cx="8005727" cy="1161900"/>
          </a:xfrm>
        </p:grpSpPr>
        <p:sp>
          <p:nvSpPr>
            <p:cNvPr id="75" name="Shape 75"/>
            <p:cNvSpPr/>
            <p:nvPr/>
          </p:nvSpPr>
          <p:spPr>
            <a:xfrm flipH="1">
              <a:off x="-13" y="-12187"/>
              <a:ext cx="187800" cy="11619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flipH="1">
              <a:off x="187715" y="-12187"/>
              <a:ext cx="7817999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buNone/>
              <a:defRPr>
                <a:solidFill>
                  <a:schemeClr val="lt1"/>
                </a:solidFill>
              </a:defRPr>
            </a:lvl1pPr>
            <a:lvl2pPr algn="l" rtl="0">
              <a:buNone/>
              <a:defRPr>
                <a:solidFill>
                  <a:schemeClr val="lt1"/>
                </a:solidFill>
              </a:defRPr>
            </a:lvl2pPr>
            <a:lvl3pPr algn="l" rtl="0">
              <a:buNone/>
              <a:defRPr>
                <a:solidFill>
                  <a:schemeClr val="lt1"/>
                </a:solidFill>
              </a:defRPr>
            </a:lvl3pPr>
            <a:lvl4pPr algn="l" rtl="0">
              <a:buNone/>
              <a:defRPr>
                <a:solidFill>
                  <a:schemeClr val="lt1"/>
                </a:solidFill>
              </a:defRPr>
            </a:lvl4pPr>
            <a:lvl5pPr algn="l" rtl="0">
              <a:buNone/>
              <a:defRPr>
                <a:solidFill>
                  <a:schemeClr val="lt1"/>
                </a:solidFill>
              </a:defRPr>
            </a:lvl5pPr>
            <a:lvl6pPr algn="l" rtl="0">
              <a:buNone/>
              <a:defRPr>
                <a:solidFill>
                  <a:schemeClr val="lt1"/>
                </a:solidFill>
              </a:defRPr>
            </a:lvl6pPr>
            <a:lvl7pPr algn="l" rtl="0">
              <a:buNone/>
              <a:defRPr>
                <a:solidFill>
                  <a:schemeClr val="lt1"/>
                </a:solidFill>
              </a:defRPr>
            </a:lvl7pPr>
            <a:lvl8pPr algn="l" rtl="0">
              <a:buNone/>
              <a:defRPr>
                <a:solidFill>
                  <a:schemeClr val="lt1"/>
                </a:solidFill>
              </a:defRPr>
            </a:lvl8pPr>
            <a:lvl9pPr algn="l" rtl="0"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Shape 79"/>
          <p:cNvGrpSpPr/>
          <p:nvPr/>
        </p:nvGrpSpPr>
        <p:grpSpPr>
          <a:xfrm>
            <a:off x="-13" y="-12188"/>
            <a:ext cx="8005727" cy="1612601"/>
            <a:chOff x="-13" y="-12187"/>
            <a:chExt cx="8005727" cy="1161900"/>
          </a:xfrm>
        </p:grpSpPr>
        <p:sp>
          <p:nvSpPr>
            <p:cNvPr id="80" name="Shape 80"/>
            <p:cNvSpPr/>
            <p:nvPr/>
          </p:nvSpPr>
          <p:spPr>
            <a:xfrm flipH="1">
              <a:off x="-13" y="-12187"/>
              <a:ext cx="187800" cy="11619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187715" y="-12187"/>
              <a:ext cx="7817999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buNone/>
              <a:defRPr>
                <a:solidFill>
                  <a:schemeClr val="lt1"/>
                </a:solidFill>
              </a:defRPr>
            </a:lvl1pPr>
            <a:lvl2pPr algn="l" rtl="0">
              <a:buNone/>
              <a:defRPr>
                <a:solidFill>
                  <a:schemeClr val="lt1"/>
                </a:solidFill>
              </a:defRPr>
            </a:lvl2pPr>
            <a:lvl3pPr algn="l" rtl="0">
              <a:buNone/>
              <a:defRPr>
                <a:solidFill>
                  <a:schemeClr val="lt1"/>
                </a:solidFill>
              </a:defRPr>
            </a:lvl3pPr>
            <a:lvl4pPr algn="l" rtl="0">
              <a:buNone/>
              <a:defRPr>
                <a:solidFill>
                  <a:schemeClr val="lt1"/>
                </a:solidFill>
              </a:defRPr>
            </a:lvl4pPr>
            <a:lvl5pPr algn="l" rtl="0">
              <a:buNone/>
              <a:defRPr>
                <a:solidFill>
                  <a:schemeClr val="lt1"/>
                </a:solidFill>
              </a:defRPr>
            </a:lvl5pPr>
            <a:lvl6pPr algn="l" rtl="0">
              <a:buNone/>
              <a:defRPr>
                <a:solidFill>
                  <a:schemeClr val="lt1"/>
                </a:solidFill>
              </a:defRPr>
            </a:lvl6pPr>
            <a:lvl7pPr algn="l" rtl="0">
              <a:buNone/>
              <a:defRPr>
                <a:solidFill>
                  <a:schemeClr val="lt1"/>
                </a:solidFill>
              </a:defRPr>
            </a:lvl7pPr>
            <a:lvl8pPr algn="l" rtl="0">
              <a:buNone/>
              <a:defRPr>
                <a:solidFill>
                  <a:schemeClr val="lt1"/>
                </a:solidFill>
              </a:defRPr>
            </a:lvl8pPr>
            <a:lvl9pPr algn="l" rtl="0"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 flipH="1">
            <a:off x="8964665" y="6165014"/>
            <a:ext cx="187800" cy="695100"/>
          </a:xfrm>
          <a:prstGeom prst="rect">
            <a:avLst/>
          </a:prstGeom>
          <a:solidFill>
            <a:srgbClr val="AB010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85" name="Shape 85"/>
          <p:cNvSpPr/>
          <p:nvPr/>
        </p:nvSpPr>
        <p:spPr>
          <a:xfrm flipH="1">
            <a:off x="3866777" y="6165014"/>
            <a:ext cx="5097900" cy="695100"/>
          </a:xfrm>
          <a:prstGeom prst="rect">
            <a:avLst/>
          </a:prstGeom>
          <a:solidFill>
            <a:srgbClr val="0F243E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3866812" y="6165014"/>
            <a:ext cx="5097900" cy="69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1pPr>
            <a:lvl2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2pPr>
            <a:lvl3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3pPr>
            <a:lvl4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4pPr>
            <a:lvl5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5pPr>
            <a:lvl6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6pPr>
            <a:lvl7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7pPr>
            <a:lvl8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8pPr>
            <a:lvl9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hape 5"/>
          <p:cNvGrpSpPr/>
          <p:nvPr/>
        </p:nvGrpSpPr>
        <p:grpSpPr>
          <a:xfrm>
            <a:off x="33867" y="-94"/>
            <a:ext cx="3409812" cy="2810236"/>
            <a:chOff x="0" y="1493"/>
            <a:chExt cx="3409812" cy="2810236"/>
          </a:xfrm>
        </p:grpSpPr>
        <p:cxnSp>
          <p:nvCxnSpPr>
            <p:cNvPr id="6" name="Shape 6"/>
            <p:cNvCxnSpPr/>
            <p:nvPr/>
          </p:nvCxnSpPr>
          <p:spPr>
            <a:xfrm>
              <a:off x="0" y="245542"/>
              <a:ext cx="3251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" name="Shape 7"/>
            <p:cNvCxnSpPr/>
            <p:nvPr/>
          </p:nvCxnSpPr>
          <p:spPr>
            <a:xfrm rot="-5400000">
              <a:off x="-1212177" y="1407880"/>
              <a:ext cx="2806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Shape 8"/>
            <p:cNvCxnSpPr/>
            <p:nvPr/>
          </p:nvCxnSpPr>
          <p:spPr>
            <a:xfrm>
              <a:off x="0" y="474143"/>
              <a:ext cx="26669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Shape 9"/>
            <p:cNvCxnSpPr/>
            <p:nvPr/>
          </p:nvCxnSpPr>
          <p:spPr>
            <a:xfrm>
              <a:off x="0" y="702743"/>
              <a:ext cx="21675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Shape 10"/>
            <p:cNvCxnSpPr/>
            <p:nvPr/>
          </p:nvCxnSpPr>
          <p:spPr>
            <a:xfrm>
              <a:off x="0" y="931342"/>
              <a:ext cx="18626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Shape 11"/>
            <p:cNvCxnSpPr/>
            <p:nvPr/>
          </p:nvCxnSpPr>
          <p:spPr>
            <a:xfrm>
              <a:off x="0" y="1159942"/>
              <a:ext cx="1490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Shape 12"/>
            <p:cNvCxnSpPr/>
            <p:nvPr/>
          </p:nvCxnSpPr>
          <p:spPr>
            <a:xfrm>
              <a:off x="0" y="1388542"/>
              <a:ext cx="12191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Shape 13"/>
            <p:cNvCxnSpPr/>
            <p:nvPr/>
          </p:nvCxnSpPr>
          <p:spPr>
            <a:xfrm>
              <a:off x="0" y="1617142"/>
              <a:ext cx="990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Shape 14"/>
            <p:cNvCxnSpPr/>
            <p:nvPr/>
          </p:nvCxnSpPr>
          <p:spPr>
            <a:xfrm>
              <a:off x="0" y="1845742"/>
              <a:ext cx="745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Shape 15"/>
            <p:cNvCxnSpPr/>
            <p:nvPr/>
          </p:nvCxnSpPr>
          <p:spPr>
            <a:xfrm>
              <a:off x="0" y="2074342"/>
              <a:ext cx="5333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Shape 16"/>
            <p:cNvCxnSpPr/>
            <p:nvPr/>
          </p:nvCxnSpPr>
          <p:spPr>
            <a:xfrm>
              <a:off x="0" y="2302943"/>
              <a:ext cx="262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Shape 17"/>
            <p:cNvCxnSpPr/>
            <p:nvPr/>
          </p:nvCxnSpPr>
          <p:spPr>
            <a:xfrm rot="-5400000">
              <a:off x="-814261" y="1238115"/>
              <a:ext cx="24683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Shape 18"/>
            <p:cNvCxnSpPr/>
            <p:nvPr/>
          </p:nvCxnSpPr>
          <p:spPr>
            <a:xfrm rot="-5400000">
              <a:off x="-357712" y="1014527"/>
              <a:ext cx="2018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Shape 19"/>
            <p:cNvCxnSpPr/>
            <p:nvPr/>
          </p:nvCxnSpPr>
          <p:spPr>
            <a:xfrm rot="-5400000">
              <a:off x="-853" y="887576"/>
              <a:ext cx="17639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Shape 20"/>
            <p:cNvCxnSpPr/>
            <p:nvPr/>
          </p:nvCxnSpPr>
          <p:spPr>
            <a:xfrm rot="-5400000">
              <a:off x="326307" y="790194"/>
              <a:ext cx="15693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Shape 21"/>
            <p:cNvCxnSpPr/>
            <p:nvPr/>
          </p:nvCxnSpPr>
          <p:spPr>
            <a:xfrm rot="-5400000">
              <a:off x="636516" y="709726"/>
              <a:ext cx="14085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Shape 22"/>
            <p:cNvCxnSpPr/>
            <p:nvPr/>
          </p:nvCxnSpPr>
          <p:spPr>
            <a:xfrm rot="-5400000">
              <a:off x="972228" y="603961"/>
              <a:ext cx="11967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Shape 23"/>
            <p:cNvCxnSpPr/>
            <p:nvPr/>
          </p:nvCxnSpPr>
          <p:spPr>
            <a:xfrm rot="-5400000">
              <a:off x="1278236" y="527761"/>
              <a:ext cx="10443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Shape 24"/>
            <p:cNvCxnSpPr/>
            <p:nvPr/>
          </p:nvCxnSpPr>
          <p:spPr>
            <a:xfrm rot="-5400000">
              <a:off x="1590398" y="440776"/>
              <a:ext cx="879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Shape 25"/>
            <p:cNvCxnSpPr/>
            <p:nvPr/>
          </p:nvCxnSpPr>
          <p:spPr>
            <a:xfrm rot="-5400000">
              <a:off x="1883657" y="377227"/>
              <a:ext cx="7527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Shape 26"/>
            <p:cNvCxnSpPr/>
            <p:nvPr/>
          </p:nvCxnSpPr>
          <p:spPr>
            <a:xfrm rot="-5400000">
              <a:off x="2198066" y="292493"/>
              <a:ext cx="583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Shape 27"/>
            <p:cNvCxnSpPr/>
            <p:nvPr/>
          </p:nvCxnSpPr>
          <p:spPr>
            <a:xfrm rot="-5400000">
              <a:off x="2521027" y="199376"/>
              <a:ext cx="397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Shape 28"/>
            <p:cNvCxnSpPr/>
            <p:nvPr/>
          </p:nvCxnSpPr>
          <p:spPr>
            <a:xfrm rot="-5400000">
              <a:off x="2801688" y="148627"/>
              <a:ext cx="295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Shape 29"/>
            <p:cNvCxnSpPr/>
            <p:nvPr/>
          </p:nvCxnSpPr>
          <p:spPr>
            <a:xfrm rot="-5400000">
              <a:off x="3079242" y="102444"/>
              <a:ext cx="201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Shape 30"/>
            <p:cNvCxnSpPr/>
            <p:nvPr/>
          </p:nvCxnSpPr>
          <p:spPr>
            <a:xfrm rot="-5400000">
              <a:off x="3324762" y="85076"/>
              <a:ext cx="1686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0"/>
              </a:spcBef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3" name="Shape 33"/>
          <p:cNvGrpSpPr/>
          <p:nvPr/>
        </p:nvGrpSpPr>
        <p:grpSpPr>
          <a:xfrm rot="10800000">
            <a:off x="5734187" y="4047858"/>
            <a:ext cx="3409812" cy="2810236"/>
            <a:chOff x="0" y="1493"/>
            <a:chExt cx="3409812" cy="2810236"/>
          </a:xfrm>
        </p:grpSpPr>
        <p:cxnSp>
          <p:nvCxnSpPr>
            <p:cNvPr id="34" name="Shape 34"/>
            <p:cNvCxnSpPr/>
            <p:nvPr/>
          </p:nvCxnSpPr>
          <p:spPr>
            <a:xfrm>
              <a:off x="0" y="245542"/>
              <a:ext cx="3251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Shape 35"/>
            <p:cNvCxnSpPr/>
            <p:nvPr/>
          </p:nvCxnSpPr>
          <p:spPr>
            <a:xfrm rot="-5400000">
              <a:off x="-1212177" y="1407880"/>
              <a:ext cx="2806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Shape 36"/>
            <p:cNvCxnSpPr/>
            <p:nvPr/>
          </p:nvCxnSpPr>
          <p:spPr>
            <a:xfrm>
              <a:off x="0" y="474143"/>
              <a:ext cx="26669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Shape 37"/>
            <p:cNvCxnSpPr/>
            <p:nvPr/>
          </p:nvCxnSpPr>
          <p:spPr>
            <a:xfrm>
              <a:off x="0" y="702743"/>
              <a:ext cx="21675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Shape 38"/>
            <p:cNvCxnSpPr/>
            <p:nvPr/>
          </p:nvCxnSpPr>
          <p:spPr>
            <a:xfrm>
              <a:off x="0" y="931342"/>
              <a:ext cx="18626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Shape 39"/>
            <p:cNvCxnSpPr/>
            <p:nvPr/>
          </p:nvCxnSpPr>
          <p:spPr>
            <a:xfrm>
              <a:off x="0" y="1159942"/>
              <a:ext cx="1490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Shape 40"/>
            <p:cNvCxnSpPr/>
            <p:nvPr/>
          </p:nvCxnSpPr>
          <p:spPr>
            <a:xfrm>
              <a:off x="0" y="1388542"/>
              <a:ext cx="12191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Shape 41"/>
            <p:cNvCxnSpPr/>
            <p:nvPr/>
          </p:nvCxnSpPr>
          <p:spPr>
            <a:xfrm>
              <a:off x="0" y="1617142"/>
              <a:ext cx="990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Shape 42"/>
            <p:cNvCxnSpPr/>
            <p:nvPr/>
          </p:nvCxnSpPr>
          <p:spPr>
            <a:xfrm>
              <a:off x="0" y="1845742"/>
              <a:ext cx="745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Shape 43"/>
            <p:cNvCxnSpPr/>
            <p:nvPr/>
          </p:nvCxnSpPr>
          <p:spPr>
            <a:xfrm>
              <a:off x="0" y="2074342"/>
              <a:ext cx="5333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Shape 44"/>
            <p:cNvCxnSpPr/>
            <p:nvPr/>
          </p:nvCxnSpPr>
          <p:spPr>
            <a:xfrm>
              <a:off x="0" y="2302943"/>
              <a:ext cx="262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Shape 45"/>
            <p:cNvCxnSpPr/>
            <p:nvPr/>
          </p:nvCxnSpPr>
          <p:spPr>
            <a:xfrm rot="-5400000">
              <a:off x="-814261" y="1238115"/>
              <a:ext cx="24683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Shape 46"/>
            <p:cNvCxnSpPr/>
            <p:nvPr/>
          </p:nvCxnSpPr>
          <p:spPr>
            <a:xfrm rot="-5400000">
              <a:off x="-357712" y="1014527"/>
              <a:ext cx="2018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Shape 47"/>
            <p:cNvCxnSpPr/>
            <p:nvPr/>
          </p:nvCxnSpPr>
          <p:spPr>
            <a:xfrm rot="-5400000">
              <a:off x="-853" y="887576"/>
              <a:ext cx="17639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Shape 48"/>
            <p:cNvCxnSpPr/>
            <p:nvPr/>
          </p:nvCxnSpPr>
          <p:spPr>
            <a:xfrm rot="-5400000">
              <a:off x="326307" y="790194"/>
              <a:ext cx="15693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Shape 49"/>
            <p:cNvCxnSpPr/>
            <p:nvPr/>
          </p:nvCxnSpPr>
          <p:spPr>
            <a:xfrm rot="-5400000">
              <a:off x="636516" y="709726"/>
              <a:ext cx="14085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Shape 50"/>
            <p:cNvCxnSpPr/>
            <p:nvPr/>
          </p:nvCxnSpPr>
          <p:spPr>
            <a:xfrm rot="-5400000">
              <a:off x="972228" y="603961"/>
              <a:ext cx="11967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Shape 51"/>
            <p:cNvCxnSpPr/>
            <p:nvPr/>
          </p:nvCxnSpPr>
          <p:spPr>
            <a:xfrm rot="-5400000">
              <a:off x="1278236" y="527761"/>
              <a:ext cx="10443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Shape 52"/>
            <p:cNvCxnSpPr/>
            <p:nvPr/>
          </p:nvCxnSpPr>
          <p:spPr>
            <a:xfrm rot="-5400000">
              <a:off x="1590398" y="440776"/>
              <a:ext cx="879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Shape 53"/>
            <p:cNvCxnSpPr/>
            <p:nvPr/>
          </p:nvCxnSpPr>
          <p:spPr>
            <a:xfrm rot="-5400000">
              <a:off x="1883657" y="377227"/>
              <a:ext cx="7527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Shape 54"/>
            <p:cNvCxnSpPr/>
            <p:nvPr/>
          </p:nvCxnSpPr>
          <p:spPr>
            <a:xfrm rot="-5400000">
              <a:off x="2198066" y="292493"/>
              <a:ext cx="583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Shape 55"/>
            <p:cNvCxnSpPr/>
            <p:nvPr/>
          </p:nvCxnSpPr>
          <p:spPr>
            <a:xfrm rot="-5400000">
              <a:off x="2521027" y="199376"/>
              <a:ext cx="397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Shape 56"/>
            <p:cNvCxnSpPr/>
            <p:nvPr/>
          </p:nvCxnSpPr>
          <p:spPr>
            <a:xfrm rot="-5400000">
              <a:off x="2801688" y="148627"/>
              <a:ext cx="295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Shape 57"/>
            <p:cNvCxnSpPr/>
            <p:nvPr/>
          </p:nvCxnSpPr>
          <p:spPr>
            <a:xfrm rot="-5400000">
              <a:off x="3079242" y="102444"/>
              <a:ext cx="201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Shape 58"/>
            <p:cNvCxnSpPr/>
            <p:nvPr/>
          </p:nvCxnSpPr>
          <p:spPr>
            <a:xfrm rot="-5400000">
              <a:off x="3324762" y="85076"/>
              <a:ext cx="1686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8%D0%B8%D1%80%D0%B8%D0%BD%D0%B0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://ru.wikipedia.org/w/index.php?title=%D0%93%D0%B5%D0%BE%D0%BC%D0%B5%D1%82%D1%80%D0%B8%D1%87%D0%B5%D1%81%D0%BA%D0%B0%D1%8F_%D0%BC%D0%BE%D0%B4%D0%B5%D0%BB%D1%8C&amp;action=edit&amp;redlink=1" TargetMode="External"/><Relationship Id="rId7" Type="http://schemas.openxmlformats.org/officeDocument/2006/relationships/hyperlink" Target="http://ru.wikipedia.org/wiki/%D0%92%D1%8B%D1%81%D0%BE%D1%82%D0%B0" TargetMode="External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0%D0%B0%D0%B7%D0%BC%D0%B5%D1%80%D0%BD%D0%BE%D1%81%D1%82%D1%8C_%D0%BF%D1%80%D0%BE%D1%81%D1%82%D1%80%D0%B0%D0%BD%D1%81%D1%82%D0%B2%D0%B0" TargetMode="External"/><Relationship Id="rId11" Type="http://schemas.openxmlformats.org/officeDocument/2006/relationships/hyperlink" Target="http://ru.wikipedia.org/wiki/%D0%92%D0%B5%D0%BA%D1%82%D0%BE%D1%80_(%D0%B3%D0%B5%D0%BE%D0%BC%D0%B5%D1%82%D1%80%D0%B8%D1%8F)" TargetMode="External"/><Relationship Id="rId5" Type="http://schemas.openxmlformats.org/officeDocument/2006/relationships/hyperlink" Target="http://ru.wikipedia.org/wiki/%D0%95%D0%B2%D0%BA%D0%BB%D0%B8%D0%B4%D0%BE%D0%B2%D0%BE_%D0%BF%D1%80%D0%BE%D1%81%D1%82%D1%80%D0%B0%D0%BD%D1%81%D1%82%D0%B2%D0%BE" TargetMode="External"/><Relationship Id="rId10" Type="http://schemas.openxmlformats.org/officeDocument/2006/relationships/hyperlink" Target="http://ru.wikipedia.org/wiki/%D0%9E%D1%80%D1%82%D0%BE%D0%B3%D0%BE%D0%BD%D0%B0%D0%BB%D1%8C%D0%BD%D0%BE%D1%81%D1%82%D1%8C" TargetMode="External"/><Relationship Id="rId4" Type="http://schemas.openxmlformats.org/officeDocument/2006/relationships/hyperlink" Target="http://ru.wikipedia.org/wiki/%D0%9F%D1%80%D0%BE%D1%81%D1%82%D1%80%D0%B0%D0%BD%D1%81%D1%82%D0%B2%D0%BE_%D0%B2_%D1%84%D0%B8%D0%B7%D0%B8%D0%BA%D0%B5" TargetMode="External"/><Relationship Id="rId9" Type="http://schemas.openxmlformats.org/officeDocument/2006/relationships/hyperlink" Target="http://ru.wikipedia.org/wiki/%D0%94%D0%BB%D0%B8%D0%BD%D0%B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E%D0%BC%D0%BF%D1%8C%D1%8E%D1%82%D0%B5%D1%80%D0%BD%D0%B0%D1%8F_%D0%B3%D1%80%D0%B0%D1%84%D0%B8%D0%BA%D0%B0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E%D0%B1%D1%8A%D1%91%D0%BC" TargetMode="External"/><Relationship Id="rId5" Type="http://schemas.openxmlformats.org/officeDocument/2006/relationships/hyperlink" Target="http://ru.wikipedia.org/wiki/%D0%90%D0%BF%D0%BF%D0%B0%D1%80%D0%B0%D1%82%D0%BD%D0%BE%D0%B5_%D0%BE%D0%B1%D0%B5%D1%81%D0%BF%D0%B5%D1%87%D0%B5%D0%BD%D0%B8%D0%B5" TargetMode="External"/><Relationship Id="rId4" Type="http://schemas.openxmlformats.org/officeDocument/2006/relationships/hyperlink" Target="http://ru.wikipedia.org/wiki/%D0%9F%D1%80%D0%BE%D0%B3%D1%80%D0%B0%D0%BC%D0%BC%D0%BD%D0%BE%D0%B5_%D0%BE%D0%B1%D0%B5%D1%81%D0%BF%D0%B5%D1%87%D0%B5%D0%BD%D0%B8%D0%B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1%D1%82%D0%B5%D1%80%D0%B5%D0%BE%D0%BF%D0%B0%D1%80%D0%B0" TargetMode="External"/><Relationship Id="rId3" Type="http://schemas.openxmlformats.org/officeDocument/2006/relationships/hyperlink" Target="http://ru.wikipedia.org/wiki/%D0%9A%D0%B8%D0%BD%D0%BE%D1%81%D1%8A%D1%91%D0%BC%D0%BE%D1%87%D0%BD%D1%8B%D0%B9_%D0%B0%D0%BF%D0%BF%D0%B0%D1%80%D0%B0%D1%82" TargetMode="External"/><Relationship Id="rId7" Type="http://schemas.openxmlformats.org/officeDocument/2006/relationships/hyperlink" Target="http://ru.wikipedia.org/wiki/%D0%9E%D0%B1%D1%8A%D0%B5%D0%BA%D1%82%D0%B8%D0%B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IMAX" TargetMode="External"/><Relationship Id="rId11" Type="http://schemas.openxmlformats.org/officeDocument/2006/relationships/image" Target="../media/image7.jpg"/><Relationship Id="rId5" Type="http://schemas.openxmlformats.org/officeDocument/2006/relationships/hyperlink" Target="http://ru.wikipedia.org/wiki/%D0%93%D0%BB%D0%B0%D0%B7" TargetMode="External"/><Relationship Id="rId10" Type="http://schemas.openxmlformats.org/officeDocument/2006/relationships/image" Target="../media/image6.jpg"/><Relationship Id="rId4" Type="http://schemas.openxmlformats.org/officeDocument/2006/relationships/hyperlink" Target="http://ru.wikipedia.org/wiki/%D0%A6%D0%B8%D1%84%D1%80%D0%BE%D0%B2%D0%B0%D1%8F_%D0%BA%D0%B8%D0%BD%D0%BE%D0%BA%D0%B0%D0%BC%D0%B5%D1%80%D0%B0" TargetMode="External"/><Relationship Id="rId9" Type="http://schemas.openxmlformats.org/officeDocument/2006/relationships/hyperlink" Target="http://ru.wikipedia.org/wiki/%D0%9C%D0%B0%D1%82%D1%80%D0%B8%D1%86%D0%B0_(%D1%84%D0%BE%D1%82%D0%BE)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Warner_Bros.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hyperlink" Target="http://ru.wikipedia.org/wiki/%D0%9F%D1%80%D0%B0%D0%B9%D1%81,_%D0%92%D0%B8%D0%BD%D1%81%D0%B5%D0%BD%D1%82" TargetMode="External"/><Relationship Id="rId4" Type="http://schemas.openxmlformats.org/officeDocument/2006/relationships/hyperlink" Target="http://ru.wikipedia.org/w/index.php?title=House_of_Wax&amp;action=edit&amp;redlink=1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ctrTitle"/>
          </p:nvPr>
        </p:nvSpPr>
        <p:spPr>
          <a:xfrm>
            <a:off x="685800" y="2266575"/>
            <a:ext cx="6400799" cy="1333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3D кинематограф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subTitle" idx="1"/>
          </p:nvPr>
        </p:nvSpPr>
        <p:spPr>
          <a:xfrm>
            <a:off x="685800" y="3600451"/>
            <a:ext cx="6400799" cy="9005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algn="r" rtl="0">
              <a:buNone/>
            </a:pPr>
            <a:r>
              <a:rPr lang="en"/>
              <a:t>Параскева Лиив</a:t>
            </a:r>
          </a:p>
          <a:p>
            <a:pPr algn="r">
              <a:buNone/>
            </a:pPr>
            <a:r>
              <a:rPr lang="en"/>
              <a:t>TVTB17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Содержание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3810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2400"/>
              <a:t>Что такое 3D?</a:t>
            </a:r>
          </a:p>
          <a:p>
            <a:pPr marL="457200" lvl="0" indent="-3810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2400"/>
              <a:t>История 3D кинематографа</a:t>
            </a:r>
          </a:p>
          <a:p>
            <a:pPr marL="457200" lvl="0" indent="-3810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2400"/>
              <a:t>Мифы о 3D</a:t>
            </a:r>
          </a:p>
          <a:p>
            <a:endParaRPr lang="en" sz="24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/>
              <a:t>Что такое 3D?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lnSpc>
                <a:spcPct val="115000"/>
              </a:lnSpc>
              <a:buNone/>
            </a:pPr>
            <a:r>
              <a:rPr lang="en" sz="2400" b="1">
                <a:solidFill>
                  <a:srgbClr val="000000"/>
                </a:solidFill>
              </a:rPr>
              <a:t>3D </a:t>
            </a:r>
            <a:r>
              <a:rPr lang="en" sz="2400">
                <a:solidFill>
                  <a:srgbClr val="000000"/>
                </a:solidFill>
              </a:rPr>
              <a:t>(от aнгл </a:t>
            </a:r>
            <a:r>
              <a:rPr lang="en" sz="2400" i="1">
                <a:solidFill>
                  <a:srgbClr val="000000"/>
                </a:solidFill>
              </a:rPr>
              <a:t>3-dimensional</a:t>
            </a:r>
            <a:r>
              <a:rPr lang="en" sz="2400">
                <a:solidFill>
                  <a:srgbClr val="000000"/>
                </a:solidFill>
              </a:rPr>
              <a:t>) может означать что-либо, имеющее три измерения:</a:t>
            </a:r>
          </a:p>
          <a:p>
            <a:pPr marL="457200" lvl="0" indent="-342900" rtl="0">
              <a:lnSpc>
                <a:spcPct val="115000"/>
              </a:lnSpc>
              <a:buClr>
                <a:schemeClr val="dk2"/>
              </a:buClr>
              <a:buSzPct val="124999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</a:rPr>
              <a:t>Трехмерное пространство</a:t>
            </a:r>
          </a:p>
          <a:p>
            <a:pPr marL="457200" lvl="0" indent="-342900" rtl="0">
              <a:lnSpc>
                <a:spcPct val="115000"/>
              </a:lnSpc>
              <a:buClr>
                <a:schemeClr val="dk2"/>
              </a:buClr>
              <a:buSzPct val="124999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</a:rPr>
              <a:t>Трехмерная графика</a:t>
            </a:r>
          </a:p>
          <a:p>
            <a:pPr marL="457200" lvl="0" indent="-342900" rtl="0">
              <a:lnSpc>
                <a:spcPct val="115000"/>
              </a:lnSpc>
              <a:buClr>
                <a:schemeClr val="dk2"/>
              </a:buClr>
              <a:buSzPct val="124999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</a:rPr>
              <a:t>Объемный звук</a:t>
            </a:r>
          </a:p>
          <a:p>
            <a:endParaRPr lang="en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/>
              <a:t>Трехмерное пространство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
</a:t>
            </a: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pPr>
              <a:buNone/>
            </a:pPr>
            <a:r>
              <a:rPr lang="en" b="1">
                <a:solidFill>
                  <a:srgbClr val="000000"/>
                </a:solidFill>
              </a:rPr>
              <a:t>Трёхме́рное простра́нство</a:t>
            </a:r>
            <a:r>
              <a:rPr lang="en">
                <a:solidFill>
                  <a:srgbClr val="000000"/>
                </a:solidFill>
              </a:rPr>
              <a:t> — </a:t>
            </a:r>
            <a:r>
              <a:rPr lang="en">
                <a:solidFill>
                  <a:srgbClr val="000000"/>
                </a:solidFill>
                <a:hlinkClick r:id="rId3"/>
              </a:rPr>
              <a:t>геометрическая модель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000000"/>
                </a:solidFill>
                <a:hlinkClick r:id="rId4"/>
              </a:rPr>
              <a:t>материального мира</a:t>
            </a:r>
            <a:r>
              <a:rPr lang="en">
                <a:solidFill>
                  <a:srgbClr val="000000"/>
                </a:solidFill>
              </a:rPr>
              <a:t>, в котором мы находимся. Это </a:t>
            </a:r>
            <a:r>
              <a:rPr lang="en">
                <a:solidFill>
                  <a:srgbClr val="000000"/>
                </a:solidFill>
                <a:hlinkClick r:id="rId5"/>
              </a:rPr>
              <a:t>пространство</a:t>
            </a:r>
            <a:r>
              <a:rPr lang="en">
                <a:solidFill>
                  <a:srgbClr val="000000"/>
                </a:solidFill>
              </a:rPr>
              <a:t> называется трёхмерным, так как оно имеет три однородных </a:t>
            </a:r>
            <a:r>
              <a:rPr lang="en">
                <a:solidFill>
                  <a:srgbClr val="000000"/>
                </a:solidFill>
                <a:hlinkClick r:id="rId6"/>
              </a:rPr>
              <a:t>измерения</a:t>
            </a:r>
            <a:r>
              <a:rPr lang="en">
                <a:solidFill>
                  <a:srgbClr val="000000"/>
                </a:solidFill>
              </a:rPr>
              <a:t> — </a:t>
            </a:r>
            <a:r>
              <a:rPr lang="en">
                <a:solidFill>
                  <a:srgbClr val="000000"/>
                </a:solidFill>
                <a:hlinkClick r:id="rId7"/>
              </a:rPr>
              <a:t>высоту</a:t>
            </a:r>
            <a:r>
              <a:rPr lang="en">
                <a:solidFill>
                  <a:srgbClr val="000000"/>
                </a:solidFill>
              </a:rPr>
              <a:t>, </a:t>
            </a:r>
            <a:r>
              <a:rPr lang="en">
                <a:solidFill>
                  <a:srgbClr val="000000"/>
                </a:solidFill>
                <a:hlinkClick r:id="rId8"/>
              </a:rPr>
              <a:t>ширину</a:t>
            </a:r>
            <a:r>
              <a:rPr lang="en">
                <a:solidFill>
                  <a:srgbClr val="000000"/>
                </a:solidFill>
              </a:rPr>
              <a:t> и </a:t>
            </a:r>
            <a:r>
              <a:rPr lang="en">
                <a:solidFill>
                  <a:srgbClr val="000000"/>
                </a:solidFill>
                <a:hlinkClick r:id="rId9"/>
              </a:rPr>
              <a:t>длину</a:t>
            </a:r>
            <a:r>
              <a:rPr lang="en">
                <a:solidFill>
                  <a:srgbClr val="000000"/>
                </a:solidFill>
              </a:rPr>
              <a:t>, то есть трёхмерное пространство описывается тремя единичными </a:t>
            </a:r>
            <a:r>
              <a:rPr lang="en">
                <a:solidFill>
                  <a:srgbClr val="000000"/>
                </a:solidFill>
                <a:hlinkClick r:id="rId10"/>
              </a:rPr>
              <a:t>ортогональными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000000"/>
                </a:solidFill>
                <a:hlinkClick r:id="rId11"/>
              </a:rPr>
              <a:t>векторами</a:t>
            </a:r>
            <a:r>
              <a:rPr lang="en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09" name="Shape 109"/>
          <p:cNvSpPr/>
          <p:nvPr/>
        </p:nvSpPr>
        <p:spPr>
          <a:xfrm>
            <a:off x="818725" y="1564388"/>
            <a:ext cx="2218276" cy="239367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</p:sp>
      <p:sp>
        <p:nvSpPr>
          <p:cNvPr id="110" name="Shape 110"/>
          <p:cNvSpPr/>
          <p:nvPr/>
        </p:nvSpPr>
        <p:spPr>
          <a:xfrm>
            <a:off x="5361733" y="1704688"/>
            <a:ext cx="2770392" cy="2317587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11" name="Shape 111"/>
          <p:cNvSpPr txBox="1"/>
          <p:nvPr/>
        </p:nvSpPr>
        <p:spPr>
          <a:xfrm>
            <a:off x="5243225" y="4198400"/>
            <a:ext cx="3400499" cy="3990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1200"/>
              <a:t>Трёхмерная система координат с осью Х направленной к читателю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664900" y="3761450"/>
            <a:ext cx="2545500" cy="2849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1200"/>
              <a:t>Трёхмерная метрика пространства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Трехмерная графика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b="1">
                <a:solidFill>
                  <a:srgbClr val="000000"/>
                </a:solidFill>
              </a:rPr>
              <a:t>Трёхмерная графика</a:t>
            </a:r>
            <a:r>
              <a:rPr lang="en">
                <a:solidFill>
                  <a:srgbClr val="000000"/>
                </a:solidFill>
              </a:rPr>
              <a:t> — раздел </a:t>
            </a:r>
            <a:r>
              <a:rPr lang="en">
                <a:solidFill>
                  <a:srgbClr val="000000"/>
                </a:solidFill>
                <a:hlinkClick r:id="rId3"/>
              </a:rPr>
              <a:t>компьютерной графики</a:t>
            </a:r>
            <a:r>
              <a:rPr lang="en">
                <a:solidFill>
                  <a:srgbClr val="000000"/>
                </a:solidFill>
              </a:rPr>
              <a:t>, совокупность приемов и инструментов (как </a:t>
            </a:r>
            <a:r>
              <a:rPr lang="en">
                <a:solidFill>
                  <a:srgbClr val="000000"/>
                </a:solidFill>
                <a:hlinkClick r:id="rId4"/>
              </a:rPr>
              <a:t>программных</a:t>
            </a:r>
            <a:r>
              <a:rPr lang="en">
                <a:solidFill>
                  <a:srgbClr val="000000"/>
                </a:solidFill>
              </a:rPr>
              <a:t>, так и </a:t>
            </a:r>
            <a:r>
              <a:rPr lang="en">
                <a:solidFill>
                  <a:srgbClr val="000000"/>
                </a:solidFill>
                <a:hlinkClick r:id="rId5"/>
              </a:rPr>
              <a:t>аппаратных</a:t>
            </a:r>
            <a:r>
              <a:rPr lang="en">
                <a:solidFill>
                  <a:srgbClr val="000000"/>
                </a:solidFill>
              </a:rPr>
              <a:t>), предназначенных для изображения </a:t>
            </a:r>
            <a:r>
              <a:rPr lang="en">
                <a:solidFill>
                  <a:srgbClr val="000000"/>
                </a:solidFill>
                <a:hlinkClick r:id="rId6"/>
              </a:rPr>
              <a:t>объёмных</a:t>
            </a:r>
            <a:r>
              <a:rPr lang="en">
                <a:solidFill>
                  <a:srgbClr val="000000"/>
                </a:solidFill>
              </a:rPr>
              <a:t> объектов.</a:t>
            </a:r>
          </a:p>
          <a:p>
            <a:endParaRPr lang="en">
              <a:solidFill>
                <a:srgbClr val="000000"/>
              </a:solidFill>
            </a:endParaRPr>
          </a:p>
        </p:txBody>
      </p:sp>
      <p:sp>
        <p:nvSpPr>
          <p:cNvPr id="119" name="Shape 119"/>
          <p:cNvSpPr/>
          <p:nvPr/>
        </p:nvSpPr>
        <p:spPr>
          <a:xfrm>
            <a:off x="2002561" y="2796214"/>
            <a:ext cx="5138877" cy="374867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/>
              <a:t>Трехмерная графика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26" name="Shape 126"/>
          <p:cNvSpPr/>
          <p:nvPr/>
        </p:nvSpPr>
        <p:spPr>
          <a:xfrm>
            <a:off x="1208507" y="1877140"/>
            <a:ext cx="6797107" cy="44602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Объемный звук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algn="just" rtl="0">
              <a:buNone/>
            </a:pPr>
            <a:r>
              <a:rPr lang="en" b="1">
                <a:solidFill>
                  <a:srgbClr val="000000"/>
                </a:solidFill>
              </a:rPr>
              <a:t>Объёмный звук</a:t>
            </a:r>
            <a:r>
              <a:rPr lang="en">
                <a:solidFill>
                  <a:srgbClr val="000000"/>
                </a:solidFill>
              </a:rPr>
              <a:t> — воспроизведение </a:t>
            </a:r>
          </a:p>
          <a:p>
            <a:pPr lvl="0" algn="just" rtl="0">
              <a:buNone/>
            </a:pPr>
            <a:r>
              <a:rPr lang="en">
                <a:solidFill>
                  <a:srgbClr val="000000"/>
                </a:solidFill>
              </a:rPr>
              <a:t>многоканальных фонограмм через </a:t>
            </a:r>
          </a:p>
          <a:p>
            <a:pPr lvl="0" algn="just" rtl="0">
              <a:buNone/>
            </a:pPr>
            <a:r>
              <a:rPr lang="en">
                <a:solidFill>
                  <a:srgbClr val="000000"/>
                </a:solidFill>
              </a:rPr>
              <a:t>систему громкоговорителей, </a:t>
            </a:r>
          </a:p>
          <a:p>
            <a:pPr lvl="0" algn="just" rtl="0">
              <a:buNone/>
            </a:pPr>
            <a:r>
              <a:rPr lang="en">
                <a:solidFill>
                  <a:srgbClr val="000000"/>
                </a:solidFill>
              </a:rPr>
              <a:t>расположенных по окружности от </a:t>
            </a:r>
          </a:p>
          <a:p>
            <a:pPr lvl="0" algn="just" rtl="0">
              <a:buNone/>
            </a:pPr>
            <a:r>
              <a:rPr lang="en">
                <a:solidFill>
                  <a:srgbClr val="000000"/>
                </a:solidFill>
              </a:rPr>
              <a:t>слушателя, для увеличения</a:t>
            </a:r>
          </a:p>
          <a:p>
            <a:pPr lvl="0" algn="just" rtl="0">
              <a:buNone/>
            </a:pPr>
            <a:r>
              <a:rPr lang="en">
                <a:solidFill>
                  <a:srgbClr val="000000"/>
                </a:solidFill>
              </a:rPr>
              <a:t> пространственного звукового эффекта,</a:t>
            </a:r>
          </a:p>
          <a:p>
            <a:pPr lvl="0" algn="just" rtl="0">
              <a:buNone/>
            </a:pPr>
            <a:r>
              <a:rPr lang="en">
                <a:solidFill>
                  <a:srgbClr val="000000"/>
                </a:solidFill>
              </a:rPr>
              <a:t> выражающегося в воссоздании</a:t>
            </a:r>
          </a:p>
          <a:p>
            <a:pPr lvl="0" algn="just" rtl="0">
              <a:buNone/>
            </a:pPr>
            <a:r>
              <a:rPr lang="en">
                <a:solidFill>
                  <a:srgbClr val="000000"/>
                </a:solidFill>
              </a:rPr>
              <a:t> акустической атмосферы в </a:t>
            </a:r>
          </a:p>
          <a:p>
            <a:pPr lvl="0" algn="just" rtl="0">
              <a:buNone/>
            </a:pPr>
            <a:r>
              <a:rPr lang="en">
                <a:solidFill>
                  <a:srgbClr val="000000"/>
                </a:solidFill>
              </a:rPr>
              <a:t>ограниченном пространстве</a:t>
            </a:r>
          </a:p>
          <a:p>
            <a:pPr lvl="0" algn="just" rtl="0">
              <a:buNone/>
            </a:pPr>
            <a:r>
              <a:rPr lang="en">
                <a:solidFill>
                  <a:srgbClr val="000000"/>
                </a:solidFill>
              </a:rPr>
              <a:t> кинозала или комнаты домашнего</a:t>
            </a:r>
          </a:p>
          <a:p>
            <a:pPr lvl="0" algn="just" rtl="0">
              <a:buClr>
                <a:srgbClr val="000000"/>
              </a:buClr>
              <a:buSzPct val="61111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 кинотеатра</a:t>
            </a: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4986637" y="1704688"/>
            <a:ext cx="2924175" cy="40862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Стереокинематограф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>
                <a:solidFill>
                  <a:srgbClr val="000000"/>
                </a:solidFill>
              </a:rPr>
              <a:t>Метод, как правило, предполагает одновременную съёмку с помощью двух синхронизированных </a:t>
            </a:r>
            <a:r>
              <a:rPr lang="en">
                <a:solidFill>
                  <a:srgbClr val="000000"/>
                </a:solidFill>
                <a:hlinkClick r:id="rId3"/>
              </a:rPr>
              <a:t>плёночных</a:t>
            </a:r>
            <a:r>
              <a:rPr lang="en">
                <a:solidFill>
                  <a:srgbClr val="000000"/>
                </a:solidFill>
              </a:rPr>
              <a:t> или </a:t>
            </a:r>
            <a:r>
              <a:rPr lang="en">
                <a:solidFill>
                  <a:srgbClr val="000000"/>
                </a:solidFill>
                <a:hlinkClick r:id="rId4"/>
              </a:rPr>
              <a:t>цифровых кинокамер</a:t>
            </a:r>
            <a:r>
              <a:rPr lang="en">
                <a:solidFill>
                  <a:srgbClr val="000000"/>
                </a:solidFill>
              </a:rPr>
              <a:t> с идентичными техническими характеристиками, объективы которых расположены на расстоянии стереобазиса, равного или большего, чем расстояние между </a:t>
            </a:r>
            <a:r>
              <a:rPr lang="en">
                <a:solidFill>
                  <a:srgbClr val="000000"/>
                </a:solidFill>
                <a:hlinkClick r:id="rId5"/>
              </a:rPr>
              <a:t>глазами</a:t>
            </a:r>
            <a:r>
              <a:rPr lang="en">
                <a:solidFill>
                  <a:srgbClr val="000000"/>
                </a:solidFill>
              </a:rPr>
              <a:t> человека. Некоторые технологии, например </a:t>
            </a:r>
            <a:r>
              <a:rPr lang="en">
                <a:solidFill>
                  <a:srgbClr val="000000"/>
                </a:solidFill>
                <a:hlinkClick r:id="rId6"/>
              </a:rPr>
              <a:t>IMAX</a:t>
            </a:r>
            <a:r>
              <a:rPr lang="en">
                <a:solidFill>
                  <a:srgbClr val="000000"/>
                </a:solidFill>
              </a:rPr>
              <a:t>, предусматривают использование для съемки одной специальной камеры с двумя </a:t>
            </a:r>
            <a:r>
              <a:rPr lang="en">
                <a:solidFill>
                  <a:srgbClr val="000000"/>
                </a:solidFill>
                <a:hlinkClick r:id="rId7"/>
              </a:rPr>
              <a:t>объективами</a:t>
            </a:r>
            <a:r>
              <a:rPr lang="en">
                <a:solidFill>
                  <a:srgbClr val="000000"/>
                </a:solidFill>
              </a:rPr>
              <a:t>, производящими съемку </a:t>
            </a:r>
            <a:r>
              <a:rPr lang="en">
                <a:solidFill>
                  <a:srgbClr val="000000"/>
                </a:solidFill>
                <a:hlinkClick r:id="rId8"/>
              </a:rPr>
              <a:t>стереопары</a:t>
            </a:r>
            <a:r>
              <a:rPr lang="en">
                <a:solidFill>
                  <a:srgbClr val="000000"/>
                </a:solidFill>
              </a:rPr>
              <a:t> на одну или две кинопленки (</a:t>
            </a:r>
            <a:r>
              <a:rPr lang="en">
                <a:solidFill>
                  <a:srgbClr val="000000"/>
                </a:solidFill>
                <a:hlinkClick r:id="rId9"/>
              </a:rPr>
              <a:t>матрицы</a:t>
            </a:r>
            <a:r>
              <a:rPr lang="en">
                <a:solidFill>
                  <a:srgbClr val="000000"/>
                </a:solidFill>
              </a:rPr>
              <a:t>).</a:t>
            </a:r>
          </a:p>
        </p:txBody>
      </p:sp>
      <p:sp>
        <p:nvSpPr>
          <p:cNvPr id="140" name="Shape 140"/>
          <p:cNvSpPr/>
          <p:nvPr/>
        </p:nvSpPr>
        <p:spPr>
          <a:xfrm>
            <a:off x="698275" y="4266837"/>
            <a:ext cx="2590800" cy="1762125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</p:sp>
      <p:sp>
        <p:nvSpPr>
          <p:cNvPr id="141" name="Shape 141"/>
          <p:cNvSpPr/>
          <p:nvPr/>
        </p:nvSpPr>
        <p:spPr>
          <a:xfrm>
            <a:off x="5459525" y="4096200"/>
            <a:ext cx="2609850" cy="175260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3D кинематограф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 Первый метод производства стереоскопических фильмов был запатентован  в конце 1890-х годов Уильямом Фриз-Грином</a:t>
            </a:r>
          </a:p>
          <a:p>
            <a:endParaRPr lang="en">
              <a:solidFill>
                <a:srgbClr val="000000"/>
              </a:solidFill>
            </a:endParaRP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Первый прототип 3D-видеокамеры был запатентован в 1900 году </a:t>
            </a: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Стивеном Юджином Ивом</a:t>
            </a:r>
          </a:p>
          <a:p>
            <a:endParaRPr lang="en">
              <a:solidFill>
                <a:srgbClr val="000000"/>
              </a:solidFill>
            </a:endParaRP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Первый  коммерческий показ стереокино состоялся 27 сентября 1922 года в Лос-Анджелесе. Показывали киноленту</a:t>
            </a: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 «Сила любви».</a:t>
            </a: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  <a:p>
            <a:endParaRPr lang="en">
              <a:solidFill>
                <a:srgbClr val="000000"/>
              </a:solidFill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5648553" y="3846110"/>
            <a:ext cx="2722546" cy="301188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3D кинематограф</a:t>
            </a:r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927900" y="1838698"/>
            <a:ext cx="3447051" cy="457215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56" name="Shape 156"/>
          <p:cNvSpPr txBox="1"/>
          <p:nvPr/>
        </p:nvSpPr>
        <p:spPr>
          <a:xfrm>
            <a:off x="4787300" y="5870150"/>
            <a:ext cx="2526899" cy="474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1800"/>
              <a:t>СССР 1940-ые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3D кинематограф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3471150" y="1924762"/>
            <a:ext cx="4762500" cy="33242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64" name="Shape 164"/>
          <p:cNvSpPr txBox="1"/>
          <p:nvPr/>
        </p:nvSpPr>
        <p:spPr>
          <a:xfrm>
            <a:off x="3476500" y="5395225"/>
            <a:ext cx="4844399" cy="588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1800">
                <a:solidFill>
                  <a:srgbClr val="222222"/>
                </a:solidFill>
              </a:rPr>
              <a:t>объёмного изображения добивались при помощи растрового экрана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 sz="1300" b="1">
                <a:solidFill>
                  <a:srgbClr val="000000"/>
                </a:solidFill>
              </a:rPr>
              <a:t>
</a:t>
            </a:r>
            <a:r>
              <a:rPr lang="en"/>
              <a:t>Золотой век</a:t>
            </a:r>
          </a:p>
          <a:p>
            <a:pPr>
              <a:buNone/>
            </a:pPr>
            <a:r>
              <a:rPr lang="en"/>
              <a:t>1952-1955гг</a:t>
            </a:r>
          </a:p>
        </p:txBody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1952 год- первая стереоскопическая цветная кинолента «Bwana Devil», снятая Архом Оболером</a:t>
            </a:r>
          </a:p>
          <a:p>
            <a:endParaRPr lang="en">
              <a:solidFill>
                <a:srgbClr val="000000"/>
              </a:solidFill>
            </a:endParaRP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кинокомпания </a:t>
            </a:r>
            <a:r>
              <a:rPr lang="en">
                <a:solidFill>
                  <a:srgbClr val="000000"/>
                </a:solidFill>
                <a:hlinkClick r:id="rId3"/>
              </a:rPr>
              <a:t>Warner Bros</a:t>
            </a:r>
            <a:r>
              <a:rPr lang="en">
                <a:solidFill>
                  <a:srgbClr val="000000"/>
                </a:solidFill>
              </a:rPr>
              <a:t> выпускает стереофильм  «</a:t>
            </a:r>
            <a:r>
              <a:rPr lang="en">
                <a:solidFill>
                  <a:srgbClr val="000000"/>
                </a:solidFill>
                <a:hlinkClick r:id="rId4"/>
              </a:rPr>
              <a:t>House of Wax</a:t>
            </a:r>
            <a:r>
              <a:rPr lang="en">
                <a:solidFill>
                  <a:srgbClr val="000000"/>
                </a:solidFill>
              </a:rPr>
              <a:t>» («Восковой Дом»),  который стал первым в истории фильмом, озвученным в стерео</a:t>
            </a:r>
          </a:p>
          <a:p>
            <a:endParaRPr lang="en">
              <a:solidFill>
                <a:srgbClr val="000000"/>
              </a:solidFill>
            </a:endParaRP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000000"/>
                </a:solidFill>
                <a:hlinkClick r:id="rId5"/>
              </a:rPr>
              <a:t>Винсент Прайс</a:t>
            </a:r>
            <a:r>
              <a:rPr lang="en">
                <a:solidFill>
                  <a:srgbClr val="000000"/>
                </a:solidFill>
              </a:rPr>
              <a:t> - король 3D</a:t>
            </a:r>
          </a:p>
          <a:p>
            <a:endParaRPr lang="en">
              <a:solidFill>
                <a:srgbClr val="000000"/>
              </a:solidFill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4461407" y="3751521"/>
            <a:ext cx="3571253" cy="279336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/>
              <a:t>
1952-1955гг</a:t>
            </a:r>
          </a:p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/>
              <a:t>причины спада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342900" rtl="0">
              <a:lnSpc>
                <a:spcPct val="115000"/>
              </a:lnSpc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 Обе плёнки необходимо было проецировать одновременно.</a:t>
            </a:r>
          </a:p>
          <a:p>
            <a:pPr marL="457200" lvl="0" indent="-342900" rtl="0">
              <a:lnSpc>
                <a:spcPct val="115000"/>
              </a:lnSpc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После ремонта обе плёнки должны были сохранять исходные параметры, иначе происходила рассинхронизация.</a:t>
            </a:r>
          </a:p>
          <a:p>
            <a:pPr marL="457200" lvl="0" indent="-342900" rtl="0">
              <a:lnSpc>
                <a:spcPct val="115000"/>
              </a:lnSpc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Сохранение синхронизации требовало подчас усилий сразу двух человек.</a:t>
            </a:r>
          </a:p>
          <a:p>
            <a:pPr marL="457200" lvl="0" indent="-342900" rtl="0">
              <a:lnSpc>
                <a:spcPct val="115000"/>
              </a:lnSpc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Когда либо плёнки, либо затворы на визорах рассинхронизировались, смотреть фильм было практически невозможно. Жалобы на зрительное утомление и головную боль были нередки.</a:t>
            </a:r>
          </a:p>
          <a:p>
            <a:pPr marL="457200" lvl="0" indent="-342900" rtl="0">
              <a:lnSpc>
                <a:spcPct val="115000"/>
              </a:lnSpc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Посеребрённые экраны требовали, чтобы зрители находились прямо напротив них, с боковых мест ничего не было видно.</a:t>
            </a:r>
          </a:p>
          <a:p>
            <a:endParaRPr lang="e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/>
              <a:t>Вершина возрождения</a:t>
            </a:r>
          </a:p>
          <a:p>
            <a:pPr>
              <a:buNone/>
            </a:pPr>
            <a:r>
              <a:rPr lang="en"/>
              <a:t>1980-1984гг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84" name="Shape 184"/>
          <p:cNvSpPr/>
          <p:nvPr/>
        </p:nvSpPr>
        <p:spPr>
          <a:xfrm>
            <a:off x="1163950" y="1964499"/>
            <a:ext cx="2606587" cy="405157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85" name="Shape 185"/>
          <p:cNvSpPr txBox="1"/>
          <p:nvPr/>
        </p:nvSpPr>
        <p:spPr>
          <a:xfrm>
            <a:off x="1245325" y="6138875"/>
            <a:ext cx="2543400" cy="320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1800"/>
              <a:t>Челюсти 3</a:t>
            </a:r>
          </a:p>
        </p:txBody>
      </p:sp>
      <p:sp>
        <p:nvSpPr>
          <p:cNvPr id="186" name="Shape 186"/>
          <p:cNvSpPr/>
          <p:nvPr/>
        </p:nvSpPr>
        <p:spPr>
          <a:xfrm>
            <a:off x="5125221" y="1975746"/>
            <a:ext cx="2857502" cy="402907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87" name="Shape 187"/>
          <p:cNvSpPr txBox="1"/>
          <p:nvPr/>
        </p:nvSpPr>
        <p:spPr>
          <a:xfrm>
            <a:off x="5186250" y="6117100"/>
            <a:ext cx="2963700" cy="3228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1800"/>
              <a:t>Пятница, 13-е. Часть 3 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/>
              <a:t>3D кинематограф</a:t>
            </a:r>
          </a:p>
          <a:p>
            <a:pPr>
              <a:buNone/>
            </a:pPr>
            <a:r>
              <a:rPr lang="en"/>
              <a:t>2003-2012гг</a:t>
            </a:r>
          </a:p>
        </p:txBody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Сейчас новый скачок технологий  возвращает 3D-кино во все кинотеатры: появляются десятки мультфильмов, эпических блокбастеров :«Аватар», «Битва титанов», «Алиса в стране чудес»</a:t>
            </a:r>
          </a:p>
          <a:p>
            <a:endParaRPr lang="en">
              <a:solidFill>
                <a:srgbClr val="000000"/>
              </a:solidFill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6993" y="2878479"/>
            <a:ext cx="4584851" cy="366640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95" name="Shape 195"/>
          <p:cNvSpPr/>
          <p:nvPr/>
        </p:nvSpPr>
        <p:spPr>
          <a:xfrm>
            <a:off x="5953125" y="2590800"/>
            <a:ext cx="2733675" cy="16764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3D кинематограф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Стереокино становится</a:t>
            </a: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 доступным и дома, </a:t>
            </a: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благодаря 3D-телевизорам </a:t>
            </a: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и 3D-проекторам в </a:t>
            </a: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сочетании с очками с</a:t>
            </a:r>
          </a:p>
          <a:p>
            <a:pPr lvl="0" rtl="0">
              <a:buNone/>
            </a:pPr>
            <a:r>
              <a:rPr lang="en">
                <a:solidFill>
                  <a:srgbClr val="000000"/>
                </a:solidFill>
              </a:rPr>
              <a:t> активными затворами</a:t>
            </a:r>
            <a:r>
              <a:rPr lang="en" sz="1000">
                <a:solidFill>
                  <a:srgbClr val="000000"/>
                </a:solidFill>
              </a:rPr>
              <a:t>.</a:t>
            </a:r>
          </a:p>
          <a:p>
            <a:endParaRPr lang="en" sz="1000">
              <a:solidFill>
                <a:srgbClr val="000000"/>
              </a:solidFill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3924300" y="1704688"/>
            <a:ext cx="4762500" cy="31432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203" name="Shape 203"/>
          <p:cNvSpPr/>
          <p:nvPr/>
        </p:nvSpPr>
        <p:spPr>
          <a:xfrm>
            <a:off x="141475" y="3715713"/>
            <a:ext cx="4203916" cy="282917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 sz="1800">
                <a:solidFill>
                  <a:srgbClr val="000000"/>
                </a:solidFill>
              </a:rPr>
              <a:t>Мифы о  3D</a:t>
            </a:r>
          </a:p>
          <a:p>
            <a:pPr>
              <a:buNone/>
            </a:pPr>
            <a:r>
              <a:rPr lang="en"/>
              <a:t>Мифы о 3D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342900" rtl="0"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000000"/>
                </a:solidFill>
              </a:rPr>
              <a:t>От очков для 3D болят глаза</a:t>
            </a:r>
          </a:p>
          <a:p>
            <a:pPr marL="457200" lvl="0" indent="-342900" rtl="0"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000000"/>
                </a:solidFill>
              </a:rPr>
              <a:t>Трехмерное изображение портит вегетативную нервную систему</a:t>
            </a:r>
          </a:p>
          <a:p>
            <a:pPr marL="457200" lvl="0" indent="-342900" rtl="0"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000000"/>
                </a:solidFill>
              </a:rPr>
              <a:t>Кэмерон снял «Аватар» на единственную в мире 3D-камеру, которая есть только у него</a:t>
            </a:r>
          </a:p>
          <a:p>
            <a:pPr marL="457200" lvl="0" indent="-342900" rtl="0"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000000"/>
                </a:solidFill>
              </a:rPr>
              <a:t>Стереокино рождается у нас на глазах</a:t>
            </a:r>
          </a:p>
          <a:p>
            <a:pPr marL="457200" lvl="0" indent="-342900"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000000"/>
                </a:solidFill>
              </a:rPr>
              <a:t>Чтобы увидеть объемное изображение, надо сидеть только под прямым углом к экрану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/>
              <a:t>Источники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3429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http://hi-tech.mail.ru/sony/article/3DMyth.html</a:t>
            </a:r>
          </a:p>
          <a:p>
            <a:pPr marL="457200" lvl="0" indent="-3429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http://ru.wikipedia.org/wiki/3D</a:t>
            </a:r>
          </a:p>
          <a:p>
            <a:pPr marL="457200" lvl="0" indent="-3429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http://ru.wikipedia.org/wiki/Стереокинематограф</a:t>
            </a:r>
          </a:p>
          <a:p>
            <a:pPr marL="457200" lvl="0" indent="-3429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http://mr-cubede.livejournal.com/81171.html</a:t>
            </a:r>
          </a:p>
          <a:p>
            <a:endParaRPr lang="en"/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3600"/>
              <a:t>
</a:t>
            </a:r>
          </a:p>
          <a:p>
            <a:endParaRPr lang="en" sz="3600"/>
          </a:p>
          <a:p>
            <a:pPr algn="ctr">
              <a:buNone/>
            </a:pPr>
            <a:r>
              <a:rPr lang="en" sz="3600"/>
              <a:t>Спасибо за внимание!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>
  <a:themeElements>
    <a:clrScheme name="Custom 501">
      <a:dk1>
        <a:srgbClr val="000000"/>
      </a:dk1>
      <a:lt1>
        <a:srgbClr val="EFEDE2"/>
      </a:lt1>
      <a:dk2>
        <a:srgbClr val="1F497D"/>
      </a:dk2>
      <a:lt2>
        <a:srgbClr val="FDFFFF"/>
      </a:lt2>
      <a:accent1>
        <a:srgbClr val="4F81BD"/>
      </a:accent1>
      <a:accent2>
        <a:srgbClr val="AB0101"/>
      </a:accent2>
      <a:accent3>
        <a:srgbClr val="86B060"/>
      </a:accent3>
      <a:accent4>
        <a:srgbClr val="7760A0"/>
      </a:accent4>
      <a:accent5>
        <a:srgbClr val="739395"/>
      </a:accent5>
      <a:accent6>
        <a:srgbClr val="968B52"/>
      </a:accent6>
      <a:hlink>
        <a:srgbClr val="336699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Office PowerPoint</Application>
  <PresentationFormat>On-screen Show (4:3)</PresentationFormat>
  <Paragraphs>101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/>
      <vt:lpstr>3D кинематограф</vt:lpstr>
      <vt:lpstr>Содержание</vt:lpstr>
      <vt:lpstr>Что такое 3D?</vt:lpstr>
      <vt:lpstr>Трехмерное пространство</vt:lpstr>
      <vt:lpstr>Трехмерная графика</vt:lpstr>
      <vt:lpstr>Трехмерная графика</vt:lpstr>
      <vt:lpstr>Объемный звук</vt:lpstr>
      <vt:lpstr>Стереокинематограф</vt:lpstr>
      <vt:lpstr>3D кинематограф</vt:lpstr>
      <vt:lpstr>3D кинематограф</vt:lpstr>
      <vt:lpstr>3D кинематограф</vt:lpstr>
      <vt:lpstr>
Золотой век 1952-1955гг</vt:lpstr>
      <vt:lpstr>
1952-1955гг причины спада</vt:lpstr>
      <vt:lpstr>Вершина возрождения 1980-1984гг</vt:lpstr>
      <vt:lpstr>3D кинематограф 2003-2012гг</vt:lpstr>
      <vt:lpstr>3D кинематограф</vt:lpstr>
      <vt:lpstr>Мифы о  3D Мифы о 3D</vt:lpstr>
      <vt:lpstr>Источники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кинематограф</dc:title>
  <cp:lastModifiedBy>Deniss Kumlander</cp:lastModifiedBy>
  <cp:revision>1</cp:revision>
  <dcterms:modified xsi:type="dcterms:W3CDTF">2012-12-18T21:58:29Z</dcterms:modified>
</cp:coreProperties>
</file>