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563252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 rot="10800000" flipH="1">
            <a:off x="0" y="4124512"/>
            <a:ext cx="8458200" cy="9497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1734342"/>
            <a:ext cx="7772400" cy="2245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4124476"/>
            <a:ext cx="7772400" cy="94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190500" algn="l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l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l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l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l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l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l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l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l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0" y="274636"/>
            <a:ext cx="8686800" cy="1554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chemeClr val="lt1"/>
                </a:solidFill>
              </a:defRPr>
            </a:lvl1pPr>
            <a:lvl2pPr rtl="0">
              <a:defRPr>
                <a:solidFill>
                  <a:schemeClr val="lt1"/>
                </a:solidFill>
              </a:defRPr>
            </a:lvl2pPr>
            <a:lvl3pPr rtl="0">
              <a:defRPr>
                <a:solidFill>
                  <a:schemeClr val="lt1"/>
                </a:solidFill>
              </a:defRPr>
            </a:lvl3pPr>
            <a:lvl4pPr rtl="0">
              <a:defRPr>
                <a:solidFill>
                  <a:schemeClr val="lt1"/>
                </a:solidFill>
              </a:defRPr>
            </a:lvl4pPr>
            <a:lvl5pPr rtl="0">
              <a:defRPr>
                <a:solidFill>
                  <a:schemeClr val="lt1"/>
                </a:solidFill>
              </a:defRPr>
            </a:lvl5pPr>
            <a:lvl6pPr rtl="0">
              <a:defRPr>
                <a:solidFill>
                  <a:schemeClr val="lt1"/>
                </a:solidFill>
              </a:defRPr>
            </a:lvl6pPr>
            <a:lvl7pPr rtl="0">
              <a:defRPr>
                <a:solidFill>
                  <a:schemeClr val="lt1"/>
                </a:solidFill>
              </a:defRPr>
            </a:lvl7pPr>
            <a:lvl8pPr rtl="0">
              <a:defRPr>
                <a:solidFill>
                  <a:schemeClr val="lt1"/>
                </a:solidFill>
              </a:defRPr>
            </a:lvl8pPr>
            <a:lvl9pPr rtl="0"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274636"/>
            <a:ext cx="8686800" cy="1554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4030200" cy="462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56667" y="1949211"/>
            <a:ext cx="4030200" cy="462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274636"/>
            <a:ext cx="8686800" cy="1554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5875078"/>
            <a:ext cx="8686800" cy="692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 i="0">
                <a:solidFill>
                  <a:schemeClr val="lt1"/>
                </a:solidFill>
              </a:defRPr>
            </a:lvl1pPr>
            <a:lvl2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 i="0">
                <a:solidFill>
                  <a:schemeClr val="lt1"/>
                </a:solidFill>
              </a:defRPr>
            </a:lvl2pPr>
            <a:lvl3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 i="0">
                <a:solidFill>
                  <a:schemeClr val="lt1"/>
                </a:solidFill>
              </a:defRPr>
            </a:lvl3pPr>
            <a:lvl4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 i="0">
                <a:solidFill>
                  <a:schemeClr val="lt1"/>
                </a:solidFill>
              </a:defRPr>
            </a:lvl4pPr>
            <a:lvl5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 i="0">
                <a:solidFill>
                  <a:schemeClr val="lt1"/>
                </a:solidFill>
              </a:defRPr>
            </a:lvl5pPr>
            <a:lvl6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 i="0">
                <a:solidFill>
                  <a:schemeClr val="lt1"/>
                </a:solidFill>
              </a:defRPr>
            </a:lvl6pPr>
            <a:lvl7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 i="0">
                <a:solidFill>
                  <a:schemeClr val="lt1"/>
                </a:solidFill>
              </a:defRPr>
            </a:lvl7pPr>
            <a:lvl8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 i="0">
                <a:solidFill>
                  <a:schemeClr val="lt1"/>
                </a:solidFill>
              </a:defRPr>
            </a:lvl8pPr>
            <a:lvl9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 i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2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2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2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v/NJHZylgWeJw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v/HKB66Usmphw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ctrTitle"/>
          </p:nvPr>
        </p:nvSpPr>
        <p:spPr>
          <a:xfrm>
            <a:off x="395536" y="2687210"/>
            <a:ext cx="8424936" cy="1292631"/>
          </a:xfrm>
          <a:prstGeom prst="rect">
            <a:avLst/>
          </a:prstGeom>
        </p:spPr>
        <p:txBody>
          <a:bodyPr wrap="square"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ru" dirty="0"/>
              <a:t>Нанотехнологии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subTitle" idx="1"/>
          </p:nvPr>
        </p:nvSpPr>
        <p:spPr>
          <a:xfrm>
            <a:off x="685800" y="4124476"/>
            <a:ext cx="7772400" cy="9497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algn="r">
              <a:buNone/>
            </a:pPr>
            <a:r>
              <a:rPr lang="ru" sz="1800"/>
              <a:t>Виктория Сойко TVTB17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ru"/>
              <a:t>Общее понятие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ru"/>
              <a:t>Нанотехноло́гия — междисциплинарная область фундаментальной и прикладной науки и техники, имеющая дело с совокупностью теоретического обоснования, практических методов исследования, анализа и синтеза, а также методов производства и применения продуктов с заданной атомной структурой путём контролируемого манипулирования отдельными атомами и молекулами.</a:t>
            </a:r>
          </a:p>
        </p:txBody>
      </p:sp>
      <p:cxnSp>
        <p:nvCxnSpPr>
          <p:cNvPr id="36" name="Shape 36"/>
          <p:cNvCxnSpPr/>
          <p:nvPr/>
        </p:nvCxnSpPr>
        <p:spPr>
          <a:xfrm rot="10800000" flipH="1">
            <a:off x="572900" y="1955250"/>
            <a:ext cx="7818900" cy="40493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7" name="Shape 37"/>
          <p:cNvCxnSpPr/>
          <p:nvPr/>
        </p:nvCxnSpPr>
        <p:spPr>
          <a:xfrm rot="10800000">
            <a:off x="543550" y="2028849"/>
            <a:ext cx="7951199" cy="43881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0" y="1709987"/>
            <a:ext cx="8566800" cy="49056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indent="457200" rtl="0">
              <a:buNone/>
            </a:pPr>
            <a:r>
              <a:rPr lang="ru"/>
              <a:t>Люди научились перемещать отдельные атомы и складывать из них, как из кубиков, устройства и механизмы необычайно малых размеров и поэтому невидимые</a:t>
            </a:r>
          </a:p>
          <a:p>
            <a:pPr marL="0" lvl="0" indent="0" rtl="0">
              <a:buNone/>
            </a:pPr>
            <a:r>
              <a:rPr lang="ru"/>
              <a:t> обычным глазом.</a:t>
            </a:r>
          </a:p>
          <a:p>
            <a:endParaRPr lang="ru"/>
          </a:p>
          <a:p>
            <a:endParaRPr lang="ru"/>
          </a:p>
          <a:p>
            <a:pPr>
              <a:buNone/>
            </a:pPr>
            <a:r>
              <a:rPr lang="ru"/>
              <a:t>Нанометр во столько же раз меньше одного метра, во сколько толщина пальца меньше диаметра Земли.</a:t>
            </a:r>
          </a:p>
        </p:txBody>
      </p:sp>
      <p:sp>
        <p:nvSpPr>
          <p:cNvPr id="44" name="Shape 44"/>
          <p:cNvSpPr/>
          <p:nvPr/>
        </p:nvSpPr>
        <p:spPr>
          <a:xfrm>
            <a:off x="6272637" y="3114570"/>
            <a:ext cx="2179124" cy="214966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ru" sz="3600"/>
              <a:t>По словам Фейнмана :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57200" y="1672762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1371600" lvl="0" indent="457200" rtl="0">
              <a:buNone/>
            </a:pPr>
            <a:r>
              <a:rPr lang="ru" sz="2400"/>
              <a:t>"Если, например, диаметр соединяющих проводов будет составлять от 10 до 100 атомов, то размер любой схемы не будет превышать нескольких тысяч ангстрем. Каждый, кто связан с компьютерной техникой, знает о тех возможностях, которые обещает ее развитие и усложнение. Если число используемых элементов возрастет в миллионы раз, то возможности компьютеров существенно расширятся. Они научатся рассуждать, анализировать опыт и рассчитывать собственные действия, находить новые вычислительные методы и т. п...."</a:t>
            </a:r>
          </a:p>
        </p:txBody>
      </p:sp>
      <p:sp>
        <p:nvSpPr>
          <p:cNvPr id="51" name="Shape 51"/>
          <p:cNvSpPr/>
          <p:nvPr/>
        </p:nvSpPr>
        <p:spPr>
          <a:xfrm>
            <a:off x="0" y="1934932"/>
            <a:ext cx="1874376" cy="2455581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ru"/>
              <a:t>Хорошие новости наномира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196650" y="1661957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ru" sz="2400"/>
              <a:t>Все детали наномира оказываются очень прочными. </a:t>
            </a:r>
          </a:p>
          <a:p>
            <a:endParaRPr lang="ru" sz="2400"/>
          </a:p>
          <a:p>
            <a:endParaRPr lang="ru" sz="2400"/>
          </a:p>
          <a:p>
            <a:pPr marL="0" lvl="0" indent="0" rtl="0">
              <a:buNone/>
            </a:pPr>
            <a:r>
              <a:rPr lang="ru" sz="2400"/>
              <a:t>Происходит это из-за того,</a:t>
            </a:r>
          </a:p>
          <a:p>
            <a:pPr marL="0" lvl="0" indent="0" rtl="0">
              <a:buNone/>
            </a:pPr>
            <a:r>
              <a:rPr lang="ru" sz="2400"/>
              <a:t> что масса нанообъектов </a:t>
            </a:r>
          </a:p>
          <a:p>
            <a:pPr marL="0" lvl="0" indent="0" rtl="0">
              <a:buNone/>
            </a:pPr>
            <a:r>
              <a:rPr lang="ru" sz="2400"/>
              <a:t>уменьшается пропорционально третьей степени их размеров, а площадь их поперечного сечения – пропорционально второй степени. Значит, механическая нагрузка на каждый элемент объекта – отношение веса элемента к площади его поперечного сечения – уменьшается пропорционально размерам объекта.</a:t>
            </a:r>
          </a:p>
        </p:txBody>
      </p:sp>
      <p:sp>
        <p:nvSpPr>
          <p:cNvPr id="58" name="Shape 58"/>
          <p:cNvSpPr/>
          <p:nvPr/>
        </p:nvSpPr>
        <p:spPr>
          <a:xfrm>
            <a:off x="5035608" y="2176845"/>
            <a:ext cx="2518695" cy="1781971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ru"/>
              <a:t>Фейнман считал,...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ru"/>
              <a:t>... что человек сможет легко освоить наномир, если создаст машину-робота, способного делать уменьшенную, но работоспособную копию самого себя.</a:t>
            </a:r>
          </a:p>
          <a:p>
            <a:endParaRPr lang="ru"/>
          </a:p>
          <a:p>
            <a:endParaRPr lang="ru"/>
          </a:p>
        </p:txBody>
      </p:sp>
      <p:sp>
        <p:nvSpPr>
          <p:cNvPr id="65" name="Shape 65"/>
          <p:cNvSpPr/>
          <p:nvPr/>
        </p:nvSpPr>
        <p:spPr>
          <a:xfrm>
            <a:off x="2711844" y="3883257"/>
            <a:ext cx="2974742" cy="297474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ru"/>
              <a:t>Нанотехнологии и Интернет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ru"/>
              <a:t>Ученые нанотехнологи разработали специальную карту, получившую название семантическая карта. При ее внедрение в компьютер, устройство сможет распознавать слова. Словарный запас первого образка не большой, но планируется создание нового варианта, включающего десятки тысяч слов.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ru"/>
              <a:t>Гибкий дисплей из нанотрубок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ru" sz="2400"/>
              <a:t>Расположив матрицу нанотрубок внутри плёнки из гибкого пластика, ученым удалось сделать гибкую электронную матрицу. Углеродные нанотрубки, чей диаметр составляет порядка</a:t>
            </a:r>
          </a:p>
          <a:p>
            <a:pPr lvl="0" rtl="0">
              <a:buNone/>
            </a:pPr>
            <a:r>
              <a:rPr lang="ru" sz="2400"/>
              <a:t>10 нанометров, </a:t>
            </a:r>
          </a:p>
          <a:p>
            <a:pPr lvl="0" rtl="0">
              <a:buNone/>
            </a:pPr>
            <a:r>
              <a:rPr lang="ru" sz="2400"/>
              <a:t>ориентированы </a:t>
            </a:r>
          </a:p>
          <a:p>
            <a:pPr lvl="0" rtl="0">
              <a:buNone/>
            </a:pPr>
            <a:r>
              <a:rPr lang="ru" sz="2400"/>
              <a:t>перпендикулярно</a:t>
            </a:r>
          </a:p>
          <a:p>
            <a:pPr lvl="0" rtl="0">
              <a:buNone/>
            </a:pPr>
            <a:r>
              <a:rPr lang="ru" sz="2400"/>
              <a:t>к поверхности плёнки</a:t>
            </a:r>
          </a:p>
          <a:p>
            <a:pPr lvl="0" rtl="0">
              <a:buNone/>
            </a:pPr>
            <a:r>
              <a:rPr lang="ru" sz="2400"/>
              <a:t>и могут быть упакованы </a:t>
            </a:r>
          </a:p>
          <a:p>
            <a:pPr lvl="0" rtl="0">
              <a:buNone/>
            </a:pPr>
            <a:r>
              <a:rPr lang="ru" sz="2400"/>
              <a:t>в произвольном порядке </a:t>
            </a:r>
          </a:p>
          <a:p>
            <a:endParaRPr lang="ru" sz="2400"/>
          </a:p>
        </p:txBody>
      </p:sp>
      <p:sp>
        <p:nvSpPr>
          <p:cNvPr id="78" name="Shape 78"/>
          <p:cNvSpPr/>
          <p:nvPr/>
        </p:nvSpPr>
        <p:spPr>
          <a:xfrm>
            <a:off x="4828078" y="3216353"/>
            <a:ext cx="3517596" cy="35175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85" name="Shape 85">
            <a:hlinkClick r:id="rId3"/>
          </p:cNvPr>
          <p:cNvSpPr/>
          <p:nvPr/>
        </p:nvSpPr>
        <p:spPr>
          <a:xfrm>
            <a:off x="1102175" y="1771984"/>
            <a:ext cx="6628353" cy="497099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ru" sz="3000"/>
              <a:t>Новейшие достижения (компьютеры и мироэлектроника)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95175" y="1796837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ru" b="1"/>
              <a:t>Жёсткие диски</a:t>
            </a:r>
            <a:r>
              <a:rPr lang="ru"/>
              <a:t> — в 2007 году Питер Грюнберг и Альберт Ферт получили Нобелевскую премию</a:t>
            </a:r>
          </a:p>
          <a:p>
            <a:pPr lvl="0" rtl="0">
              <a:buNone/>
            </a:pPr>
            <a:r>
              <a:rPr lang="ru"/>
              <a:t> по физике за открытие</a:t>
            </a:r>
          </a:p>
          <a:p>
            <a:pPr lvl="0" rtl="0">
              <a:buNone/>
            </a:pPr>
            <a:r>
              <a:rPr lang="ru"/>
              <a:t> GMR-эффекта, </a:t>
            </a:r>
          </a:p>
          <a:p>
            <a:pPr lvl="0" rtl="0">
              <a:buNone/>
            </a:pPr>
            <a:r>
              <a:rPr lang="ru"/>
              <a:t>позволяющего</a:t>
            </a:r>
          </a:p>
          <a:p>
            <a:pPr lvl="0" rtl="0">
              <a:buNone/>
            </a:pPr>
            <a:r>
              <a:rPr lang="ru"/>
              <a:t> производить запись</a:t>
            </a:r>
          </a:p>
          <a:p>
            <a:pPr lvl="0" rtl="0">
              <a:buNone/>
            </a:pPr>
            <a:r>
              <a:rPr lang="ru"/>
              <a:t> данных на жестких</a:t>
            </a:r>
          </a:p>
          <a:p>
            <a:pPr lvl="0" rtl="0">
              <a:buNone/>
            </a:pPr>
            <a:r>
              <a:rPr lang="ru"/>
              <a:t> дисках с атомарной </a:t>
            </a:r>
          </a:p>
          <a:p>
            <a:pPr lvl="0">
              <a:buNone/>
            </a:pPr>
            <a:r>
              <a:rPr lang="ru"/>
              <a:t>плотностью информации.</a:t>
            </a:r>
          </a:p>
        </p:txBody>
      </p:sp>
      <p:sp>
        <p:nvSpPr>
          <p:cNvPr id="92" name="Shape 92"/>
          <p:cNvSpPr/>
          <p:nvPr/>
        </p:nvSpPr>
        <p:spPr>
          <a:xfrm>
            <a:off x="4919395" y="2950957"/>
            <a:ext cx="4063328" cy="372866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2050" y="1796837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ru" b="1"/>
              <a:t>Антенна-осциллятор</a:t>
            </a:r>
            <a:r>
              <a:rPr lang="ru"/>
              <a:t> — 9 февраля 2005 года в лаборатории Бостонского университета была получена антенна-осциллятор размерами порядка 1 мкм. Это устройство насчитывает 5000 миллионов атомов и способно осциллировать с частотой 1,49 гигагерц, что позволяет передавать с её помощью огромные объёмы информации.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ru"/>
              <a:t>Робототехника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-63875" y="1796837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ru" b="1"/>
              <a:t>Нанороботы</a:t>
            </a:r>
            <a:r>
              <a:rPr lang="ru"/>
              <a:t> — роботы, созданные из наноматериалов и размером сопоставимые с молекулой, обладающие функциями движения, обработки и передачи информации, исполнения программ. Нанороботы, способные к созданию своих копий, то</a:t>
            </a:r>
          </a:p>
          <a:p>
            <a:pPr lvl="0" rtl="0">
              <a:buNone/>
            </a:pPr>
            <a:r>
              <a:rPr lang="ru"/>
              <a:t> есть самовоспроизводству,</a:t>
            </a:r>
          </a:p>
          <a:p>
            <a:pPr lvl="0">
              <a:buNone/>
            </a:pPr>
            <a:r>
              <a:rPr lang="ru"/>
              <a:t> называются репликаторами.</a:t>
            </a:r>
          </a:p>
        </p:txBody>
      </p:sp>
      <p:sp>
        <p:nvSpPr>
          <p:cNvPr id="105" name="Shape 105"/>
          <p:cNvSpPr/>
          <p:nvPr/>
        </p:nvSpPr>
        <p:spPr>
          <a:xfrm>
            <a:off x="5157356" y="4506775"/>
            <a:ext cx="3529443" cy="23512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ru"/>
              <a:t>С 2006 года в рамках проекта RoboCup (чемпионат по футболу среди роботов) появилась номинация </a:t>
            </a:r>
            <a:r>
              <a:rPr lang="ru" b="1"/>
              <a:t>«Nanogram Competition»</a:t>
            </a:r>
            <a:r>
              <a:rPr lang="ru"/>
              <a:t>, в которой игровое поле представляет из себя квадрат со стороной 2,5 мм. Максимальный размер игрока ограничен 300 мкм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18" name="Shape 118">
            <a:hlinkClick r:id="rId3"/>
          </p:cNvPr>
          <p:cNvSpPr/>
          <p:nvPr/>
        </p:nvSpPr>
        <p:spPr>
          <a:xfrm>
            <a:off x="1107325" y="1911729"/>
            <a:ext cx="6593200" cy="494627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ru"/>
              <a:t>Концептуальные устройства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3810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ru" sz="2400" b="1"/>
              <a:t>Nokia Morph </a:t>
            </a:r>
            <a:r>
              <a:rPr lang="ru" sz="2400"/>
              <a:t>— проект сотового телефона будущего, созданный совместно научно-исследовательским подразделением Nokia и </a:t>
            </a:r>
          </a:p>
          <a:p>
            <a:pPr lvl="0" rtl="0">
              <a:buNone/>
            </a:pPr>
            <a:r>
              <a:rPr lang="ru" sz="2400"/>
              <a:t>Кембриджским </a:t>
            </a:r>
          </a:p>
          <a:p>
            <a:pPr lvl="0" rtl="0">
              <a:buNone/>
            </a:pPr>
            <a:r>
              <a:rPr lang="ru" sz="2400"/>
              <a:t>университетом на основе</a:t>
            </a:r>
          </a:p>
          <a:p>
            <a:pPr lvl="0" rtl="0">
              <a:buNone/>
            </a:pPr>
            <a:r>
              <a:rPr lang="ru" sz="2400"/>
              <a:t> использования </a:t>
            </a:r>
          </a:p>
          <a:p>
            <a:pPr lvl="0" rtl="0">
              <a:buNone/>
            </a:pPr>
            <a:r>
              <a:rPr lang="ru" sz="2400"/>
              <a:t>нанотехнологических</a:t>
            </a:r>
          </a:p>
          <a:p>
            <a:pPr lvl="0">
              <a:buNone/>
            </a:pPr>
            <a:r>
              <a:rPr lang="ru" sz="2400"/>
              <a:t> материалов.</a:t>
            </a:r>
          </a:p>
        </p:txBody>
      </p:sp>
      <p:sp>
        <p:nvSpPr>
          <p:cNvPr id="125" name="Shape 125"/>
          <p:cNvSpPr/>
          <p:nvPr/>
        </p:nvSpPr>
        <p:spPr>
          <a:xfrm>
            <a:off x="4695014" y="2789244"/>
            <a:ext cx="3991786" cy="393339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algn="ctr">
              <a:buNone/>
            </a:pPr>
            <a:r>
              <a:rPr lang="ru"/>
              <a:t>Спасибо за внимание !</a:t>
            </a:r>
          </a:p>
        </p:txBody>
      </p:sp>
      <p:sp>
        <p:nvSpPr>
          <p:cNvPr id="131" name="Shape 131"/>
          <p:cNvSpPr/>
          <p:nvPr/>
        </p:nvSpPr>
        <p:spPr>
          <a:xfrm>
            <a:off x="1758875" y="986875"/>
            <a:ext cx="5400856" cy="383953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Office PowerPoint</Application>
  <PresentationFormat>On-screen Show (4:3)</PresentationFormat>
  <Paragraphs>53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/>
      <vt:lpstr>Нанотехнологии</vt:lpstr>
      <vt:lpstr>Общее понятие</vt:lpstr>
      <vt:lpstr>PowerPoint Presentation</vt:lpstr>
      <vt:lpstr>По словам Фейнмана :</vt:lpstr>
      <vt:lpstr>Хорошие новости наномира</vt:lpstr>
      <vt:lpstr>Фейнман считал,...</vt:lpstr>
      <vt:lpstr>Нанотехнологии и Интернет</vt:lpstr>
      <vt:lpstr>Гибкий дисплей из нанотрубок</vt:lpstr>
      <vt:lpstr>PowerPoint Presentation</vt:lpstr>
      <vt:lpstr>Новейшие достижения (компьютеры и мироэлектроника)</vt:lpstr>
      <vt:lpstr>PowerPoint Presentation</vt:lpstr>
      <vt:lpstr>Робототехника</vt:lpstr>
      <vt:lpstr>PowerPoint Presentation</vt:lpstr>
      <vt:lpstr>PowerPoint Presentation</vt:lpstr>
      <vt:lpstr>Концептуальные устройства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Нанотехнологии</dc:title>
  <dc:creator>Deniss Kumlander</dc:creator>
  <cp:lastModifiedBy>Deniss Kumlander</cp:lastModifiedBy>
  <cp:revision>2</cp:revision>
  <dcterms:modified xsi:type="dcterms:W3CDTF">2012-12-18T21:54:24Z</dcterms:modified>
</cp:coreProperties>
</file>